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2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768" r:id="rId6"/>
  </p:sldMasterIdLst>
  <p:notesMasterIdLst>
    <p:notesMasterId r:id="rId41"/>
  </p:notesMasterIdLst>
  <p:handoutMasterIdLst>
    <p:handoutMasterId r:id="rId42"/>
  </p:handoutMasterIdLst>
  <p:sldIdLst>
    <p:sldId id="256" r:id="rId7"/>
    <p:sldId id="315" r:id="rId8"/>
    <p:sldId id="257" r:id="rId9"/>
    <p:sldId id="272" r:id="rId10"/>
    <p:sldId id="276" r:id="rId11"/>
    <p:sldId id="286" r:id="rId12"/>
    <p:sldId id="279" r:id="rId13"/>
    <p:sldId id="316" r:id="rId14"/>
    <p:sldId id="281" r:id="rId15"/>
    <p:sldId id="266" r:id="rId16"/>
    <p:sldId id="264" r:id="rId17"/>
    <p:sldId id="285" r:id="rId18"/>
    <p:sldId id="267" r:id="rId19"/>
    <p:sldId id="284" r:id="rId20"/>
    <p:sldId id="282" r:id="rId21"/>
    <p:sldId id="283" r:id="rId22"/>
    <p:sldId id="287" r:id="rId23"/>
    <p:sldId id="288" r:id="rId24"/>
    <p:sldId id="300" r:id="rId25"/>
    <p:sldId id="301" r:id="rId26"/>
    <p:sldId id="290" r:id="rId27"/>
    <p:sldId id="303" r:id="rId28"/>
    <p:sldId id="304" r:id="rId29"/>
    <p:sldId id="317" r:id="rId30"/>
    <p:sldId id="306" r:id="rId31"/>
    <p:sldId id="307" r:id="rId32"/>
    <p:sldId id="308" r:id="rId33"/>
    <p:sldId id="309" r:id="rId34"/>
    <p:sldId id="314" r:id="rId35"/>
    <p:sldId id="310" r:id="rId36"/>
    <p:sldId id="311" r:id="rId37"/>
    <p:sldId id="313" r:id="rId38"/>
    <p:sldId id="312" r:id="rId39"/>
    <p:sldId id="259" r:id="rId40"/>
  </p:sldIdLst>
  <p:sldSz cx="9144000" cy="6858000" type="letter"/>
  <p:notesSz cx="7010400" cy="92964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d Queen" initials="CQ" lastIdx="3" clrIdx="0"/>
  <p:cmAuthor id="1" name="Hamilton, Steven G (Steve)" initials="HSG(" lastIdx="3" clrIdx="1">
    <p:extLst>
      <p:ext uri="{19B8F6BF-5375-455C-9EA6-DF929625EA0E}">
        <p15:presenceInfo xmlns:p15="http://schemas.microsoft.com/office/powerpoint/2012/main" userId="S-1-5-21-725345543-616249376-1177238915-248773" providerId="AD"/>
      </p:ext>
    </p:extLst>
  </p:cmAuthor>
  <p:cmAuthor id="2" name="Smucker, David K (Dave)" initials="SDK(" lastIdx="1" clrIdx="2">
    <p:extLst>
      <p:ext uri="{19B8F6BF-5375-455C-9EA6-DF929625EA0E}">
        <p15:presenceInfo xmlns:p15="http://schemas.microsoft.com/office/powerpoint/2012/main" userId="S-1-5-21-725345543-616249376-1177238915-1626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A01A"/>
    <a:srgbClr val="82D7CB"/>
    <a:srgbClr val="578999"/>
    <a:srgbClr val="009789"/>
    <a:srgbClr val="675C53"/>
    <a:srgbClr val="092744"/>
    <a:srgbClr val="886C44"/>
    <a:srgbClr val="6E5F53"/>
    <a:srgbClr val="969696"/>
    <a:srgbClr val="B1BD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42" autoAdjust="0"/>
    <p:restoredTop sz="80774" autoAdjust="0"/>
  </p:normalViewPr>
  <p:slideViewPr>
    <p:cSldViewPr>
      <p:cViewPr varScale="1">
        <p:scale>
          <a:sx n="59" d="100"/>
          <a:sy n="59" d="100"/>
        </p:scale>
        <p:origin x="1712" y="56"/>
      </p:cViewPr>
      <p:guideLst>
        <p:guide orient="horz" pos="2160"/>
        <p:guide pos="2880"/>
      </p:guideLst>
    </p:cSldViewPr>
  </p:slideViewPr>
  <p:outlineViewPr>
    <p:cViewPr>
      <p:scale>
        <a:sx n="33" d="100"/>
        <a:sy n="33" d="100"/>
      </p:scale>
      <p:origin x="0" y="3258"/>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75" d="100"/>
          <a:sy n="75" d="100"/>
        </p:scale>
        <p:origin x="2136"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2089636522707389"/>
          <c:y val="2.7908681226167489E-2"/>
          <c:w val="0.7026517139902968"/>
          <c:h val="0.87500024761055828"/>
        </c:manualLayout>
      </c:layout>
      <c:pieChart>
        <c:varyColors val="1"/>
        <c:ser>
          <c:idx val="0"/>
          <c:order val="0"/>
          <c:tx>
            <c:strRef>
              <c:f>Sheet1!$B$1</c:f>
              <c:strCache>
                <c:ptCount val="1"/>
                <c:pt idx="0">
                  <c:v>Sales</c:v>
                </c:pt>
              </c:strCache>
            </c:strRef>
          </c:tx>
          <c:dPt>
            <c:idx val="0"/>
            <c:bubble3D val="0"/>
            <c:spPr>
              <a:solidFill>
                <a:schemeClr val="accent1">
                  <a:shade val="58000"/>
                </a:schemeClr>
              </a:solidFill>
              <a:ln>
                <a:noFill/>
              </a:ln>
              <a:effectLst/>
            </c:spPr>
            <c:extLst>
              <c:ext xmlns:c16="http://schemas.microsoft.com/office/drawing/2014/chart" uri="{C3380CC4-5D6E-409C-BE32-E72D297353CC}">
                <c16:uniqueId val="{00000001-9F35-4EE9-A000-ABD2A7557894}"/>
              </c:ext>
            </c:extLst>
          </c:dPt>
          <c:dPt>
            <c:idx val="1"/>
            <c:bubble3D val="0"/>
            <c:spPr>
              <a:solidFill>
                <a:schemeClr val="accent1">
                  <a:shade val="86000"/>
                </a:schemeClr>
              </a:solidFill>
              <a:ln>
                <a:noFill/>
              </a:ln>
              <a:effectLst/>
            </c:spPr>
            <c:extLst>
              <c:ext xmlns:c16="http://schemas.microsoft.com/office/drawing/2014/chart" uri="{C3380CC4-5D6E-409C-BE32-E72D297353CC}">
                <c16:uniqueId val="{00000003-9F35-4EE9-A000-ABD2A7557894}"/>
              </c:ext>
            </c:extLst>
          </c:dPt>
          <c:dPt>
            <c:idx val="2"/>
            <c:bubble3D val="0"/>
            <c:spPr>
              <a:solidFill>
                <a:schemeClr val="accent1">
                  <a:tint val="86000"/>
                </a:schemeClr>
              </a:solidFill>
              <a:ln>
                <a:noFill/>
              </a:ln>
              <a:effectLst/>
            </c:spPr>
            <c:extLst>
              <c:ext xmlns:c16="http://schemas.microsoft.com/office/drawing/2014/chart" uri="{C3380CC4-5D6E-409C-BE32-E72D297353CC}">
                <c16:uniqueId val="{00000005-9F35-4EE9-A000-ABD2A7557894}"/>
              </c:ext>
            </c:extLst>
          </c:dPt>
          <c:dPt>
            <c:idx val="3"/>
            <c:bubble3D val="0"/>
            <c:spPr>
              <a:solidFill>
                <a:schemeClr val="accent1">
                  <a:tint val="58000"/>
                </a:schemeClr>
              </a:solidFill>
              <a:ln>
                <a:noFill/>
              </a:ln>
              <a:effectLst/>
            </c:spPr>
            <c:extLst>
              <c:ext xmlns:c16="http://schemas.microsoft.com/office/drawing/2014/chart" uri="{C3380CC4-5D6E-409C-BE32-E72D297353CC}">
                <c16:uniqueId val="{00000007-9F35-4EE9-A000-ABD2A7557894}"/>
              </c:ext>
            </c:extLst>
          </c:dPt>
          <c:dLbls>
            <c:dLbl>
              <c:idx val="0"/>
              <c:layout>
                <c:manualLayout>
                  <c:x val="-0.2470171697287839"/>
                  <c:y val="0.1056016381572993"/>
                </c:manualLayout>
              </c:layout>
              <c:tx>
                <c:rich>
                  <a:bodyPr/>
                  <a:lstStyle/>
                  <a:p>
                    <a:fld id="{A27D6E79-4E22-4747-81FE-A05E9BA69A35}" type="CATEGORYNAME">
                      <a:rPr lang="en-US">
                        <a:solidFill>
                          <a:schemeClr val="tx1"/>
                        </a:solidFill>
                      </a:rPr>
                      <a:pPr/>
                      <a:t>[CATEGORY NAME]</a:t>
                    </a:fld>
                    <a:r>
                      <a:rPr lang="en-US" baseline="0" dirty="0">
                        <a:solidFill>
                          <a:schemeClr val="tx1"/>
                        </a:solidFill>
                      </a:rPr>
                      <a:t>, </a:t>
                    </a:r>
                    <a:fld id="{44C2ECB5-CC0D-4326-861E-78CD6E0995E0}" type="VALUE">
                      <a:rPr lang="en-US" baseline="0">
                        <a:solidFill>
                          <a:schemeClr val="tx1"/>
                        </a:solidFill>
                      </a:rPr>
                      <a:pPr/>
                      <a:t>[VALUE]</a:t>
                    </a:fld>
                    <a:endParaRPr lang="en-US" baseline="0" dirty="0">
                      <a:solidFill>
                        <a:schemeClr val="tx1"/>
                      </a:solidFill>
                    </a:endParaRP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F35-4EE9-A000-ABD2A7557894}"/>
                </c:ext>
              </c:extLst>
            </c:dLbl>
            <c:dLbl>
              <c:idx val="1"/>
              <c:layout>
                <c:manualLayout>
                  <c:x val="-0.15065671478565179"/>
                  <c:y val="-0.20301724137931035"/>
                </c:manualLayout>
              </c:layout>
              <c:tx>
                <c:rich>
                  <a:bodyPr/>
                  <a:lstStyle/>
                  <a:p>
                    <a:fld id="{CCC411B7-BEFF-4396-B45E-67BD5A13CD6B}" type="CATEGORYNAME">
                      <a:rPr lang="en-US">
                        <a:solidFill>
                          <a:schemeClr val="tx1"/>
                        </a:solidFill>
                      </a:rPr>
                      <a:pPr/>
                      <a:t>[CATEGORY NAME]</a:t>
                    </a:fld>
                    <a:r>
                      <a:rPr lang="en-US" baseline="0" dirty="0">
                        <a:solidFill>
                          <a:schemeClr val="tx1"/>
                        </a:solidFill>
                      </a:rPr>
                      <a:t>, </a:t>
                    </a:r>
                    <a:fld id="{697A6168-102E-45CB-AE62-AE33B70786B5}" type="VALUE">
                      <a:rPr lang="en-US" baseline="0">
                        <a:solidFill>
                          <a:schemeClr val="tx1"/>
                        </a:solidFill>
                      </a:rPr>
                      <a:pPr/>
                      <a:t>[VALUE]</a:t>
                    </a:fld>
                    <a:endParaRPr lang="en-US" baseline="0" dirty="0">
                      <a:solidFill>
                        <a:schemeClr val="tx1"/>
                      </a:solidFill>
                    </a:endParaRP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F35-4EE9-A000-ABD2A7557894}"/>
                </c:ext>
              </c:extLst>
            </c:dLbl>
            <c:dLbl>
              <c:idx val="2"/>
              <c:layout>
                <c:manualLayout>
                  <c:x val="0.22249781277340328"/>
                  <c:y val="-2.2543895375147071E-2"/>
                </c:manualLayout>
              </c:layout>
              <c:tx>
                <c:rich>
                  <a:bodyPr/>
                  <a:lstStyle/>
                  <a:p>
                    <a:fld id="{43305B2C-DECB-4C0C-8A26-0D0104A822D4}" type="CATEGORYNAME">
                      <a:rPr lang="en-US">
                        <a:solidFill>
                          <a:schemeClr val="tx1"/>
                        </a:solidFill>
                      </a:rPr>
                      <a:pPr/>
                      <a:t>[CATEGORY NAME]</a:t>
                    </a:fld>
                    <a:r>
                      <a:rPr lang="en-US" baseline="0" dirty="0">
                        <a:solidFill>
                          <a:schemeClr val="tx1"/>
                        </a:solidFill>
                      </a:rPr>
                      <a:t>, </a:t>
                    </a:r>
                    <a:fld id="{769E38FE-C888-4EF2-8453-E275489A15B3}" type="VALUE">
                      <a:rPr lang="en-US" baseline="0">
                        <a:solidFill>
                          <a:schemeClr val="tx1"/>
                        </a:solidFill>
                      </a:rPr>
                      <a:pPr/>
                      <a:t>[VALUE]</a:t>
                    </a:fld>
                    <a:endParaRPr lang="en-US" baseline="0" dirty="0">
                      <a:solidFill>
                        <a:schemeClr val="tx1"/>
                      </a:solidFill>
                    </a:endParaRPr>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F35-4EE9-A000-ABD2A755789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Sheet1!$A$2:$A$5</c:f>
              <c:strCache>
                <c:ptCount val="3"/>
                <c:pt idx="0">
                  <c:v>Taxable</c:v>
                </c:pt>
                <c:pt idx="1">
                  <c:v>Less Taxes</c:v>
                </c:pt>
                <c:pt idx="2">
                  <c:v>401(k), Taxable</c:v>
                </c:pt>
              </c:strCache>
            </c:strRef>
          </c:cat>
          <c:val>
            <c:numRef>
              <c:f>Sheet1!$B$2:$B$5</c:f>
              <c:numCache>
                <c:formatCode>"$"#,##0_);[Red]\("$"#,##0\)</c:formatCode>
                <c:ptCount val="4"/>
                <c:pt idx="0">
                  <c:v>213184</c:v>
                </c:pt>
                <c:pt idx="1">
                  <c:v>98461</c:v>
                </c:pt>
                <c:pt idx="2">
                  <c:v>293508</c:v>
                </c:pt>
              </c:numCache>
            </c:numRef>
          </c:val>
          <c:extLst>
            <c:ext xmlns:c16="http://schemas.microsoft.com/office/drawing/2014/chart" uri="{C3380CC4-5D6E-409C-BE32-E72D297353CC}">
              <c16:uniqueId val="{00000008-9F35-4EE9-A000-ABD2A7557894}"/>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tx>
            <c:strRef>
              <c:f>Sheet1!$B$1</c:f>
              <c:strCache>
                <c:ptCount val="1"/>
                <c:pt idx="0">
                  <c:v>Life Insurance</c:v>
                </c:pt>
              </c:strCache>
            </c:strRef>
          </c:tx>
          <c:dPt>
            <c:idx val="0"/>
            <c:bubble3D val="0"/>
            <c:spPr>
              <a:solidFill>
                <a:schemeClr val="accent1">
                  <a:shade val="53000"/>
                </a:schemeClr>
              </a:solidFill>
              <a:ln>
                <a:noFill/>
              </a:ln>
              <a:effectLst/>
            </c:spPr>
            <c:extLst>
              <c:ext xmlns:c16="http://schemas.microsoft.com/office/drawing/2014/chart" uri="{C3380CC4-5D6E-409C-BE32-E72D297353CC}">
                <c16:uniqueId val="{00000001-C7A2-4997-AD96-3B331FE4CD05}"/>
              </c:ext>
            </c:extLst>
          </c:dPt>
          <c:dPt>
            <c:idx val="1"/>
            <c:bubble3D val="0"/>
            <c:spPr>
              <a:solidFill>
                <a:schemeClr val="accent1">
                  <a:shade val="76000"/>
                </a:schemeClr>
              </a:solidFill>
              <a:ln>
                <a:noFill/>
              </a:ln>
              <a:effectLst/>
            </c:spPr>
            <c:extLst>
              <c:ext xmlns:c16="http://schemas.microsoft.com/office/drawing/2014/chart" uri="{C3380CC4-5D6E-409C-BE32-E72D297353CC}">
                <c16:uniqueId val="{00000003-C7A2-4997-AD96-3B331FE4CD05}"/>
              </c:ext>
            </c:extLst>
          </c:dPt>
          <c:dPt>
            <c:idx val="2"/>
            <c:bubble3D val="0"/>
            <c:spPr>
              <a:solidFill>
                <a:schemeClr val="accent1"/>
              </a:solidFill>
              <a:ln>
                <a:noFill/>
              </a:ln>
              <a:effectLst/>
            </c:spPr>
            <c:extLst>
              <c:ext xmlns:c16="http://schemas.microsoft.com/office/drawing/2014/chart" uri="{C3380CC4-5D6E-409C-BE32-E72D297353CC}">
                <c16:uniqueId val="{00000005-C7A2-4997-AD96-3B331FE4CD05}"/>
              </c:ext>
            </c:extLst>
          </c:dPt>
          <c:dPt>
            <c:idx val="3"/>
            <c:bubble3D val="0"/>
            <c:spPr>
              <a:solidFill>
                <a:schemeClr val="accent1">
                  <a:tint val="77000"/>
                </a:schemeClr>
              </a:solidFill>
              <a:ln>
                <a:noFill/>
              </a:ln>
              <a:effectLst/>
            </c:spPr>
            <c:extLst>
              <c:ext xmlns:c16="http://schemas.microsoft.com/office/drawing/2014/chart" uri="{C3380CC4-5D6E-409C-BE32-E72D297353CC}">
                <c16:uniqueId val="{00000007-C7A2-4997-AD96-3B331FE4CD05}"/>
              </c:ext>
            </c:extLst>
          </c:dPt>
          <c:dPt>
            <c:idx val="4"/>
            <c:bubble3D val="0"/>
            <c:spPr>
              <a:solidFill>
                <a:schemeClr val="accent1">
                  <a:tint val="54000"/>
                </a:schemeClr>
              </a:solidFill>
              <a:ln>
                <a:noFill/>
              </a:ln>
              <a:effectLst/>
            </c:spPr>
            <c:extLst>
              <c:ext xmlns:c16="http://schemas.microsoft.com/office/drawing/2014/chart" uri="{C3380CC4-5D6E-409C-BE32-E72D297353CC}">
                <c16:uniqueId val="{00000009-C7A2-4997-AD96-3B331FE4CD05}"/>
              </c:ext>
            </c:extLst>
          </c:dPt>
          <c:dLbls>
            <c:dLbl>
              <c:idx val="1"/>
              <c:layout>
                <c:manualLayout>
                  <c:x val="-0.16862268518518519"/>
                  <c:y val="1.993989380200250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A2-4997-AD96-3B331FE4CD05}"/>
                </c:ext>
              </c:extLst>
            </c:dLbl>
            <c:dLbl>
              <c:idx val="2"/>
              <c:layout>
                <c:manualLayout>
                  <c:x val="2.5424793054714314E-2"/>
                  <c:y val="-0.207847112860892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A2-4997-AD96-3B331FE4CD05}"/>
                </c:ext>
              </c:extLst>
            </c:dLbl>
            <c:dLbl>
              <c:idx val="3"/>
              <c:layout>
                <c:manualLayout>
                  <c:x val="0.21128427215828791"/>
                  <c:y val="0.171347987751531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7A2-4997-AD96-3B331FE4CD0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Sheet1!$A$2:$A$6</c:f>
              <c:strCache>
                <c:ptCount val="4"/>
                <c:pt idx="0">
                  <c:v>Taxable</c:v>
                </c:pt>
                <c:pt idx="1">
                  <c:v>Less Taxes</c:v>
                </c:pt>
                <c:pt idx="2">
                  <c:v>401(k), Taxable</c:v>
                </c:pt>
                <c:pt idx="3">
                  <c:v>Life</c:v>
                </c:pt>
              </c:strCache>
            </c:strRef>
          </c:cat>
          <c:val>
            <c:numRef>
              <c:f>Sheet1!$B$2:$B$6</c:f>
              <c:numCache>
                <c:formatCode>"$"#,##0_);[Red]\("$"#,##0\)</c:formatCode>
                <c:ptCount val="5"/>
                <c:pt idx="0">
                  <c:v>115729</c:v>
                </c:pt>
                <c:pt idx="1">
                  <c:v>86488</c:v>
                </c:pt>
                <c:pt idx="2">
                  <c:v>293508</c:v>
                </c:pt>
                <c:pt idx="3">
                  <c:v>191964</c:v>
                </c:pt>
              </c:numCache>
            </c:numRef>
          </c:val>
          <c:extLst>
            <c:ext xmlns:c16="http://schemas.microsoft.com/office/drawing/2014/chart" uri="{C3380CC4-5D6E-409C-BE32-E72D297353CC}">
              <c16:uniqueId val="{0000000A-C7A2-4997-AD96-3B331FE4CD05}"/>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1163713910761157"/>
          <c:y val="0.17368709346114347"/>
          <c:w val="0.7026517139902968"/>
          <c:h val="0.87500024761055828"/>
        </c:manualLayout>
      </c:layout>
      <c:pieChart>
        <c:varyColors val="1"/>
        <c:ser>
          <c:idx val="0"/>
          <c:order val="0"/>
          <c:tx>
            <c:strRef>
              <c:f>Sheet1!$B$1</c:f>
              <c:strCache>
                <c:ptCount val="1"/>
                <c:pt idx="0">
                  <c:v>Sales</c:v>
                </c:pt>
              </c:strCache>
            </c:strRef>
          </c:tx>
          <c:dPt>
            <c:idx val="0"/>
            <c:bubble3D val="0"/>
            <c:spPr>
              <a:solidFill>
                <a:schemeClr val="accent1">
                  <a:shade val="58000"/>
                </a:schemeClr>
              </a:solidFill>
              <a:ln>
                <a:noFill/>
              </a:ln>
              <a:effectLst/>
            </c:spPr>
            <c:extLst>
              <c:ext xmlns:c16="http://schemas.microsoft.com/office/drawing/2014/chart" uri="{C3380CC4-5D6E-409C-BE32-E72D297353CC}">
                <c16:uniqueId val="{00000001-C62A-4571-AE56-16A12FA70EB7}"/>
              </c:ext>
            </c:extLst>
          </c:dPt>
          <c:dPt>
            <c:idx val="1"/>
            <c:bubble3D val="0"/>
            <c:spPr>
              <a:solidFill>
                <a:schemeClr val="accent1">
                  <a:shade val="86000"/>
                </a:schemeClr>
              </a:solidFill>
              <a:ln>
                <a:noFill/>
              </a:ln>
              <a:effectLst/>
            </c:spPr>
            <c:extLst>
              <c:ext xmlns:c16="http://schemas.microsoft.com/office/drawing/2014/chart" uri="{C3380CC4-5D6E-409C-BE32-E72D297353CC}">
                <c16:uniqueId val="{00000003-C62A-4571-AE56-16A12FA70EB7}"/>
              </c:ext>
            </c:extLst>
          </c:dPt>
          <c:dPt>
            <c:idx val="2"/>
            <c:bubble3D val="0"/>
            <c:spPr>
              <a:solidFill>
                <a:schemeClr val="accent1">
                  <a:tint val="86000"/>
                </a:schemeClr>
              </a:solidFill>
              <a:ln>
                <a:noFill/>
              </a:ln>
              <a:effectLst/>
            </c:spPr>
            <c:extLst>
              <c:ext xmlns:c16="http://schemas.microsoft.com/office/drawing/2014/chart" uri="{C3380CC4-5D6E-409C-BE32-E72D297353CC}">
                <c16:uniqueId val="{00000005-C62A-4571-AE56-16A12FA70EB7}"/>
              </c:ext>
            </c:extLst>
          </c:dPt>
          <c:dPt>
            <c:idx val="3"/>
            <c:bubble3D val="0"/>
            <c:spPr>
              <a:solidFill>
                <a:schemeClr val="accent1">
                  <a:tint val="58000"/>
                </a:schemeClr>
              </a:solidFill>
              <a:ln>
                <a:noFill/>
              </a:ln>
              <a:effectLst/>
            </c:spPr>
            <c:extLst>
              <c:ext xmlns:c16="http://schemas.microsoft.com/office/drawing/2014/chart" uri="{C3380CC4-5D6E-409C-BE32-E72D297353CC}">
                <c16:uniqueId val="{00000007-C62A-4571-AE56-16A12FA70EB7}"/>
              </c:ext>
            </c:extLst>
          </c:dPt>
          <c:dLbls>
            <c:dLbl>
              <c:idx val="0"/>
              <c:delete val="1"/>
              <c:extLst>
                <c:ext xmlns:c15="http://schemas.microsoft.com/office/drawing/2012/chart" uri="{CE6537A1-D6FC-4f65-9D91-7224C49458BB}"/>
                <c:ext xmlns:c16="http://schemas.microsoft.com/office/drawing/2014/chart" uri="{C3380CC4-5D6E-409C-BE32-E72D297353CC}">
                  <c16:uniqueId val="{00000001-C62A-4571-AE56-16A12FA70EB7}"/>
                </c:ext>
              </c:extLst>
            </c:dLbl>
            <c:dLbl>
              <c:idx val="1"/>
              <c:delete val="1"/>
              <c:extLst>
                <c:ext xmlns:c15="http://schemas.microsoft.com/office/drawing/2012/chart" uri="{CE6537A1-D6FC-4f65-9D91-7224C49458BB}"/>
                <c:ext xmlns:c16="http://schemas.microsoft.com/office/drawing/2014/chart" uri="{C3380CC4-5D6E-409C-BE32-E72D297353CC}">
                  <c16:uniqueId val="{00000003-C62A-4571-AE56-16A12FA70EB7}"/>
                </c:ext>
              </c:extLst>
            </c:dLbl>
            <c:dLbl>
              <c:idx val="2"/>
              <c:layout>
                <c:manualLayout>
                  <c:x val="0.2121939705453485"/>
                  <c:y val="-0.22248697173722859"/>
                </c:manualLayout>
              </c:layout>
              <c:tx>
                <c:rich>
                  <a:bodyPr/>
                  <a:lstStyle/>
                  <a:p>
                    <a:fld id="{05344607-7E35-4A94-BF9E-925F85848052}" type="CATEGORYNAME">
                      <a:rPr lang="en-US" smtClean="0"/>
                      <a:pPr/>
                      <a:t>[CATEGORY NAME]</a:t>
                    </a:fld>
                    <a:r>
                      <a:rPr lang="en-US" baseline="0" dirty="0"/>
                      <a:t> </a:t>
                    </a:r>
                    <a:fld id="{B39D455D-9627-46F2-AC5E-843AA3A09A41}" type="VALUE">
                      <a:rPr lang="en-US" baseline="0"/>
                      <a:pPr/>
                      <a:t>[VALUE]</a:t>
                    </a:fld>
                    <a:endParaRPr lang="en-US" baseline="0" dirty="0"/>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62A-4571-AE56-16A12FA70EB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Sheet1!$A$2:$A$5</c:f>
              <c:strCache>
                <c:ptCount val="3"/>
                <c:pt idx="0">
                  <c:v>Nondeductible IRA</c:v>
                </c:pt>
                <c:pt idx="1">
                  <c:v>Less Taxes</c:v>
                </c:pt>
                <c:pt idx="2">
                  <c:v>Mutual Funds</c:v>
                </c:pt>
              </c:strCache>
            </c:strRef>
          </c:cat>
          <c:val>
            <c:numRef>
              <c:f>Sheet1!$B$2:$B$5</c:f>
              <c:numCache>
                <c:formatCode>"$"#,##0_);[Red]\("$"#,##0\)</c:formatCode>
                <c:ptCount val="4"/>
                <c:pt idx="0">
                  <c:v>22929</c:v>
                </c:pt>
                <c:pt idx="1">
                  <c:v>10576</c:v>
                </c:pt>
                <c:pt idx="2">
                  <c:v>106222</c:v>
                </c:pt>
              </c:numCache>
            </c:numRef>
          </c:val>
          <c:extLst>
            <c:ext xmlns:c16="http://schemas.microsoft.com/office/drawing/2014/chart" uri="{C3380CC4-5D6E-409C-BE32-E72D297353CC}">
              <c16:uniqueId val="{00000008-C62A-4571-AE56-16A12FA70EB7}"/>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6.0711213181685632E-2"/>
          <c:y val="0.17415991479325957"/>
          <c:w val="0.7026517139902968"/>
          <c:h val="0.87500024761055828"/>
        </c:manualLayout>
      </c:layout>
      <c:pieChart>
        <c:varyColors val="1"/>
        <c:ser>
          <c:idx val="0"/>
          <c:order val="0"/>
          <c:tx>
            <c:strRef>
              <c:f>Sheet1!$B$1</c:f>
              <c:strCache>
                <c:ptCount val="1"/>
                <c:pt idx="0">
                  <c:v>Sales</c:v>
                </c:pt>
              </c:strCache>
            </c:strRef>
          </c:tx>
          <c:dPt>
            <c:idx val="0"/>
            <c:bubble3D val="0"/>
            <c:spPr>
              <a:solidFill>
                <a:schemeClr val="accent1">
                  <a:shade val="58000"/>
                </a:schemeClr>
              </a:solidFill>
              <a:ln>
                <a:noFill/>
              </a:ln>
              <a:effectLst/>
            </c:spPr>
            <c:extLst>
              <c:ext xmlns:c16="http://schemas.microsoft.com/office/drawing/2014/chart" uri="{C3380CC4-5D6E-409C-BE32-E72D297353CC}">
                <c16:uniqueId val="{00000001-43F4-4B73-BD38-4FA5E7B6FB15}"/>
              </c:ext>
            </c:extLst>
          </c:dPt>
          <c:dPt>
            <c:idx val="1"/>
            <c:bubble3D val="0"/>
            <c:spPr>
              <a:solidFill>
                <a:schemeClr val="accent1">
                  <a:shade val="86000"/>
                </a:schemeClr>
              </a:solidFill>
              <a:ln>
                <a:noFill/>
              </a:ln>
              <a:effectLst/>
            </c:spPr>
            <c:extLst>
              <c:ext xmlns:c16="http://schemas.microsoft.com/office/drawing/2014/chart" uri="{C3380CC4-5D6E-409C-BE32-E72D297353CC}">
                <c16:uniqueId val="{00000003-43F4-4B73-BD38-4FA5E7B6FB15}"/>
              </c:ext>
            </c:extLst>
          </c:dPt>
          <c:dPt>
            <c:idx val="2"/>
            <c:bubble3D val="0"/>
            <c:spPr>
              <a:solidFill>
                <a:schemeClr val="accent1">
                  <a:tint val="86000"/>
                </a:schemeClr>
              </a:solidFill>
              <a:ln>
                <a:noFill/>
              </a:ln>
              <a:effectLst/>
            </c:spPr>
            <c:extLst>
              <c:ext xmlns:c16="http://schemas.microsoft.com/office/drawing/2014/chart" uri="{C3380CC4-5D6E-409C-BE32-E72D297353CC}">
                <c16:uniqueId val="{00000005-43F4-4B73-BD38-4FA5E7B6FB15}"/>
              </c:ext>
            </c:extLst>
          </c:dPt>
          <c:dPt>
            <c:idx val="3"/>
            <c:bubble3D val="0"/>
            <c:spPr>
              <a:solidFill>
                <a:schemeClr val="accent1">
                  <a:tint val="58000"/>
                </a:schemeClr>
              </a:solidFill>
              <a:ln>
                <a:noFill/>
              </a:ln>
              <a:effectLst/>
            </c:spPr>
            <c:extLst>
              <c:ext xmlns:c16="http://schemas.microsoft.com/office/drawing/2014/chart" uri="{C3380CC4-5D6E-409C-BE32-E72D297353CC}">
                <c16:uniqueId val="{00000007-43F4-4B73-BD38-4FA5E7B6FB15}"/>
              </c:ext>
            </c:extLst>
          </c:dPt>
          <c:dPt>
            <c:idx val="4"/>
            <c:bubble3D val="0"/>
            <c:spPr>
              <a:solidFill>
                <a:schemeClr val="accent1">
                  <a:tint val="54000"/>
                </a:schemeClr>
              </a:solidFill>
              <a:ln>
                <a:noFill/>
              </a:ln>
              <a:effectLst/>
            </c:spPr>
            <c:extLst>
              <c:ext xmlns:c16="http://schemas.microsoft.com/office/drawing/2014/chart" uri="{C3380CC4-5D6E-409C-BE32-E72D297353CC}">
                <c16:uniqueId val="{00000009-43F4-4B73-BD38-4FA5E7B6FB15}"/>
              </c:ext>
            </c:extLst>
          </c:dPt>
          <c:dLbls>
            <c:dLbl>
              <c:idx val="0"/>
              <c:layout>
                <c:manualLayout>
                  <c:x val="-0.21688046806649178"/>
                  <c:y val="0.14746700140743277"/>
                </c:manualLayout>
              </c:layout>
              <c:tx>
                <c:rich>
                  <a:bodyPr/>
                  <a:lstStyle/>
                  <a:p>
                    <a:fld id="{7F52F030-9A91-4021-8F4A-405649F13792}" type="CATEGORYNAME">
                      <a:rPr lang="en-US" smtClean="0"/>
                      <a:pPr/>
                      <a:t>[CATEGORY NAME]</a:t>
                    </a:fld>
                    <a:r>
                      <a:rPr lang="en-US" baseline="0" dirty="0"/>
                      <a:t> </a:t>
                    </a:r>
                    <a:fld id="{89815CB1-1CB7-446E-83E9-9B1E3574EB21}" type="VALUE">
                      <a:rPr lang="en-US" baseline="0"/>
                      <a:pPr/>
                      <a:t>[VALUE]</a:t>
                    </a:fld>
                    <a:endParaRPr lang="en-US" baseline="0" dirty="0"/>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3F4-4B73-BD38-4FA5E7B6FB15}"/>
                </c:ext>
              </c:extLst>
            </c:dLbl>
            <c:dLbl>
              <c:idx val="1"/>
              <c:delete val="1"/>
              <c:extLst>
                <c:ext xmlns:c15="http://schemas.microsoft.com/office/drawing/2012/chart" uri="{CE6537A1-D6FC-4f65-9D91-7224C49458BB}"/>
                <c:ext xmlns:c16="http://schemas.microsoft.com/office/drawing/2014/chart" uri="{C3380CC4-5D6E-409C-BE32-E72D297353CC}">
                  <c16:uniqueId val="{00000003-43F4-4B73-BD38-4FA5E7B6FB15}"/>
                </c:ext>
              </c:extLst>
            </c:dLbl>
            <c:dLbl>
              <c:idx val="2"/>
              <c:delete val="1"/>
              <c:extLst>
                <c:ext xmlns:c15="http://schemas.microsoft.com/office/drawing/2012/chart" uri="{CE6537A1-D6FC-4f65-9D91-7224C49458BB}"/>
                <c:ext xmlns:c16="http://schemas.microsoft.com/office/drawing/2014/chart" uri="{C3380CC4-5D6E-409C-BE32-E72D297353CC}">
                  <c16:uniqueId val="{00000005-43F4-4B73-BD38-4FA5E7B6FB15}"/>
                </c:ext>
              </c:extLst>
            </c:dLbl>
            <c:dLbl>
              <c:idx val="3"/>
              <c:layout>
                <c:manualLayout>
                  <c:x val="0.13999416739574219"/>
                  <c:y val="-3.2857088516109398E-2"/>
                </c:manualLayout>
              </c:layout>
              <c:tx>
                <c:rich>
                  <a:bodyPr/>
                  <a:lstStyle/>
                  <a:p>
                    <a:fld id="{EDD29A76-FD17-447A-AECA-5E8FE42C92B3}" type="CATEGORYNAME">
                      <a:rPr lang="en-US" smtClean="0"/>
                      <a:pPr/>
                      <a:t>[CATEGORY NAME]</a:t>
                    </a:fld>
                    <a:r>
                      <a:rPr lang="en-US" baseline="0" dirty="0"/>
                      <a:t> </a:t>
                    </a:r>
                    <a:fld id="{55122FFC-B603-495C-9D32-0CC3A2D39369}" type="VALUE">
                      <a:rPr lang="en-US" baseline="0"/>
                      <a:pPr/>
                      <a:t>[VALUE]</a:t>
                    </a:fld>
                    <a:endParaRPr lang="en-US" baseline="0" dirty="0"/>
                  </a:p>
                </c:rich>
              </c:tx>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43F4-4B73-BD38-4FA5E7B6FB1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shade val="95000"/>
                      <a:satMod val="105000"/>
                    </a:schemeClr>
                  </a:solidFill>
                  <a:prstDash val="solid"/>
                  <a:round/>
                </a:ln>
                <a:effectLst/>
              </c:spPr>
            </c:leaderLines>
            <c:extLst>
              <c:ext xmlns:c15="http://schemas.microsoft.com/office/drawing/2012/chart" uri="{CE6537A1-D6FC-4f65-9D91-7224C49458BB}"/>
            </c:extLst>
          </c:dLbls>
          <c:cat>
            <c:strRef>
              <c:f>Sheet1!$A$2:$A$6</c:f>
              <c:strCache>
                <c:ptCount val="4"/>
                <c:pt idx="0">
                  <c:v>Mutual Funds</c:v>
                </c:pt>
                <c:pt idx="1">
                  <c:v>Nondeductible IRA</c:v>
                </c:pt>
                <c:pt idx="2">
                  <c:v>Less Taxes</c:v>
                </c:pt>
                <c:pt idx="3">
                  <c:v>Life Insurance</c:v>
                </c:pt>
              </c:strCache>
            </c:strRef>
          </c:cat>
          <c:val>
            <c:numRef>
              <c:f>Sheet1!$B$2:$B$6</c:f>
              <c:numCache>
                <c:formatCode>"$"#,##0_);[Red]\("$"#,##0\)</c:formatCode>
                <c:ptCount val="5"/>
                <c:pt idx="0">
                  <c:v>54018</c:v>
                </c:pt>
                <c:pt idx="1">
                  <c:v>22929</c:v>
                </c:pt>
                <c:pt idx="2">
                  <c:v>6301</c:v>
                </c:pt>
                <c:pt idx="3">
                  <c:v>82020</c:v>
                </c:pt>
              </c:numCache>
            </c:numRef>
          </c:val>
          <c:extLst>
            <c:ext xmlns:c16="http://schemas.microsoft.com/office/drawing/2014/chart" uri="{C3380CC4-5D6E-409C-BE32-E72D297353CC}">
              <c16:uniqueId val="{0000000A-43F4-4B73-BD38-4FA5E7B6FB15}"/>
            </c:ext>
          </c:extLst>
        </c:ser>
        <c:dLbls>
          <c:showLegendKey val="0"/>
          <c:showVal val="1"/>
          <c:showCatName val="1"/>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prstDash val="solid"/>
    </a:ln>
    <a:effectLst/>
  </c:spPr>
  <c:txPr>
    <a:bodyPr/>
    <a:lstStyle/>
    <a:p>
      <a:pPr>
        <a:defRPr sz="1800"/>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0.30253</cdr:x>
      <cdr:y>0.10607</cdr:y>
    </cdr:from>
    <cdr:to>
      <cdr:x>0.63889</cdr:x>
      <cdr:y>0.17046</cdr:y>
    </cdr:to>
    <cdr:sp macro="" textlink="">
      <cdr:nvSpPr>
        <cdr:cNvPr id="3" name="Rectangle 2"/>
        <cdr:cNvSpPr/>
      </cdr:nvSpPr>
      <cdr:spPr>
        <a:xfrm xmlns:a="http://schemas.openxmlformats.org/drawingml/2006/main">
          <a:off x="1659795" y="557683"/>
          <a:ext cx="1845405" cy="338549"/>
        </a:xfrm>
        <a:prstGeom xmlns:a="http://schemas.openxmlformats.org/drawingml/2006/main" prst="rect">
          <a:avLst/>
        </a:prstGeom>
      </cdr:spPr>
      <cdr:txBody>
        <a:bodyPr xmlns:a="http://schemas.openxmlformats.org/drawingml/2006/main" wrap="none">
          <a:spAutoFit/>
        </a:bodyPr>
        <a:lstStyle xmlns:a="http://schemas.openxmlformats.org/drawingml/2006/main">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a:lstStyle>
        <a:p xmlns:a="http://schemas.openxmlformats.org/drawingml/2006/main">
          <a:r>
            <a:rPr lang="en-US" sz="1600" u="sng" dirty="0"/>
            <a:t>Annual Cash Flow</a:t>
          </a:r>
        </a:p>
      </cdr:txBody>
    </cdr:sp>
  </cdr:relSizeAnchor>
</c:userShapes>
</file>

<file path=ppt/drawings/drawing2.xml><?xml version="1.0" encoding="utf-8"?>
<c:userShapes xmlns:c="http://schemas.openxmlformats.org/drawingml/2006/chart">
  <cdr:relSizeAnchor xmlns:cdr="http://schemas.openxmlformats.org/drawingml/2006/chartDrawing">
    <cdr:from>
      <cdr:x>0.17863</cdr:x>
      <cdr:y>0.12403</cdr:y>
    </cdr:from>
    <cdr:to>
      <cdr:x>0.3453</cdr:x>
      <cdr:y>0.29794</cdr:y>
    </cdr:to>
    <cdr:sp macro="" textlink="">
      <cdr:nvSpPr>
        <cdr:cNvPr id="2" name="TextBox 1"/>
        <cdr:cNvSpPr txBox="1"/>
      </cdr:nvSpPr>
      <cdr:spPr>
        <a:xfrm xmlns:a="http://schemas.openxmlformats.org/drawingml/2006/main">
          <a:off x="980049" y="65212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14339"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14340"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14341"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pitchFamily="34" charset="0"/>
                <a:ea typeface="ＭＳ Ｐゴシック" charset="-128"/>
                <a:cs typeface="+mn-cs"/>
              </a:defRPr>
            </a:lvl1pPr>
          </a:lstStyle>
          <a:p>
            <a:pPr>
              <a:defRPr/>
            </a:pPr>
            <a:fld id="{E1AF5477-9011-4967-8093-FA42F6515B46}" type="slidenum">
              <a:rPr lang="en-US"/>
              <a:pPr>
                <a:defRPr/>
              </a:pPr>
              <a:t>‹#›</a:t>
            </a:fld>
            <a:endParaRPr lang="en-US"/>
          </a:p>
        </p:txBody>
      </p:sp>
    </p:spTree>
    <p:extLst>
      <p:ext uri="{BB962C8B-B14F-4D97-AF65-F5344CB8AC3E}">
        <p14:creationId xmlns:p14="http://schemas.microsoft.com/office/powerpoint/2010/main" val="30871304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12291"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102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294"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12295"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atin typeface="Arial" pitchFamily="34" charset="0"/>
                <a:ea typeface="ＭＳ Ｐゴシック" charset="-128"/>
                <a:cs typeface="+mn-cs"/>
              </a:defRPr>
            </a:lvl1pPr>
          </a:lstStyle>
          <a:p>
            <a:pPr>
              <a:defRPr/>
            </a:pPr>
            <a:fld id="{E128B43C-3C9E-47B7-AC1E-3B54A4A747D7}" type="slidenum">
              <a:rPr lang="en-US"/>
              <a:pPr>
                <a:defRPr/>
              </a:pPr>
              <a:t>‹#›</a:t>
            </a:fld>
            <a:endParaRPr lang="en-US"/>
          </a:p>
        </p:txBody>
      </p:sp>
    </p:spTree>
    <p:extLst>
      <p:ext uri="{BB962C8B-B14F-4D97-AF65-F5344CB8AC3E}">
        <p14:creationId xmlns:p14="http://schemas.microsoft.com/office/powerpoint/2010/main" val="26195405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a:t>
            </a:fld>
            <a:endParaRPr lang="en-US"/>
          </a:p>
        </p:txBody>
      </p:sp>
    </p:spTree>
    <p:extLst>
      <p:ext uri="{BB962C8B-B14F-4D97-AF65-F5344CB8AC3E}">
        <p14:creationId xmlns:p14="http://schemas.microsoft.com/office/powerpoint/2010/main" val="149345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D338D1F8-1274-403D-A976-D730B165AFA0}" type="slidenum">
              <a:rPr lang="en-US" smtClean="0">
                <a:latin typeface="Arial" charset="0"/>
                <a:ea typeface="ＭＳ Ｐゴシック" pitchFamily="34" charset="-128"/>
              </a:rPr>
              <a:pPr/>
              <a:t>3</a:t>
            </a:fld>
            <a:endParaRPr lang="en-US">
              <a:latin typeface="Arial" charset="0"/>
              <a:ea typeface="ＭＳ Ｐゴシック" pitchFamily="34" charset="-128"/>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hangingPunct="1"/>
            <a:r>
              <a:rPr lang="en-US" sz="1400" dirty="0">
                <a:ea typeface="ＭＳ Ｐゴシック" pitchFamily="34" charset="-128"/>
              </a:rPr>
              <a:t>This is</a:t>
            </a:r>
            <a:r>
              <a:rPr lang="en-US" sz="1400" baseline="0" dirty="0">
                <a:ea typeface="ＭＳ Ｐゴシック" pitchFamily="34" charset="-128"/>
              </a:rPr>
              <a:t> what we’re going to talk about today.  In general, we’re going to find out what an insurance based income solution is.  Specifically, we’re going to look at is taxation and mechanics.  We will consider policy selection considerations.  We will identify prospects – the best candidates for an insurance based income solution.  Then we will look at a couple case studies to see how the IBIS might work out in practice.  Finally, we will look at funding the IBIS for the business owner and others.</a:t>
            </a:r>
            <a:endParaRPr lang="en-US" sz="1400" dirty="0">
              <a:ea typeface="ＭＳ Ｐゴシック" pitchFamily="34" charset="-128"/>
            </a:endParaRPr>
          </a:p>
        </p:txBody>
      </p:sp>
    </p:spTree>
    <p:extLst>
      <p:ext uri="{BB962C8B-B14F-4D97-AF65-F5344CB8AC3E}">
        <p14:creationId xmlns:p14="http://schemas.microsoft.com/office/powerpoint/2010/main" val="3308732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The insurance based income solution is a life insurance policy structured to provide a business owner and executive with the life insurance protection needed for the insured’s family, and also to provide a flexible source of tax-free income in the future.</a:t>
            </a:r>
          </a:p>
          <a:p>
            <a:endParaRPr lang="en-US" baseline="0" dirty="0"/>
          </a:p>
          <a:p>
            <a:r>
              <a:rPr lang="en-US" baseline="0" dirty="0"/>
              <a:t>It is a personally owned cash value life insurance policy that will provide an income tax free death benefit, and supplemental retirement income through tax deferred investing, with withdrawals to basis and loans.</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4</a:t>
            </a:fld>
            <a:endParaRPr lang="en-US"/>
          </a:p>
        </p:txBody>
      </p:sp>
    </p:spTree>
    <p:extLst>
      <p:ext uri="{BB962C8B-B14F-4D97-AF65-F5344CB8AC3E}">
        <p14:creationId xmlns:p14="http://schemas.microsoft.com/office/powerpoint/2010/main" val="2826012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65200"/>
            <a:r>
              <a:rPr lang="en-US" altLang="en-US" dirty="0"/>
              <a:t>The life insurance</a:t>
            </a:r>
            <a:r>
              <a:rPr lang="en-US" altLang="en-US" baseline="0" dirty="0"/>
              <a:t> is purchased to replace income or to cover the needs of the beneficiaries should the insured pass away. But when properly funded and managed the life insurance can provide addition benefits to the owner of the policy and not just an income tax free death benefit to the beneficiaries.</a:t>
            </a:r>
          </a:p>
          <a:p>
            <a:pPr defTabSz="965200"/>
            <a:endParaRPr lang="en-US" altLang="en-US" baseline="0" dirty="0"/>
          </a:p>
          <a:p>
            <a:pPr defTabSz="965200"/>
            <a:r>
              <a:rPr lang="en-US" altLang="en-US" baseline="0" dirty="0"/>
              <a:t>In this diagram the policy owner pays sufficient premiums to build a cash value in the life policy that is growing tax-deferred. The policy owner has access to the policy cash values by surrendering “basis”, partial withdrawals, or through loans. This can be very helpful to the policy owner in retirement, since many times the distributions from qualified retirement plans will be 100% taxable. </a:t>
            </a:r>
          </a:p>
          <a:p>
            <a:pPr defTabSz="965200"/>
            <a:endParaRPr lang="en-US" altLang="en-US" baseline="0" dirty="0"/>
          </a:p>
          <a:p>
            <a:pPr defTabSz="965200"/>
            <a:r>
              <a:rPr lang="en-US" altLang="en-US" baseline="0" dirty="0"/>
              <a:t>In addition, life insurance can provide tax diversification for the policy owner.</a:t>
            </a:r>
            <a:endParaRPr lang="en-US" altLang="en-US" dirty="0"/>
          </a:p>
        </p:txBody>
      </p:sp>
      <p:sp>
        <p:nvSpPr>
          <p:cNvPr id="4" name="Slide Number Placeholder 3"/>
          <p:cNvSpPr>
            <a:spLocks noGrp="1"/>
          </p:cNvSpPr>
          <p:nvPr>
            <p:ph type="sldNum" sz="quarter" idx="5"/>
          </p:nvPr>
        </p:nvSpPr>
        <p:spPr/>
        <p:txBody>
          <a:bodyPr/>
          <a:lstStyle/>
          <a:p>
            <a:pPr>
              <a:defRPr/>
            </a:pPr>
            <a:fld id="{9E90E5A3-165D-436E-95F8-F5DC97FF8E7E}" type="slidenum">
              <a:rPr lang="en-US" smtClean="0"/>
              <a:pPr>
                <a:defRPr/>
              </a:pPr>
              <a:t>5</a:t>
            </a:fld>
            <a:endParaRPr lang="en-US" dirty="0"/>
          </a:p>
        </p:txBody>
      </p:sp>
    </p:spTree>
    <p:extLst>
      <p:ext uri="{BB962C8B-B14F-4D97-AF65-F5344CB8AC3E}">
        <p14:creationId xmlns:p14="http://schemas.microsoft.com/office/powerpoint/2010/main" val="616500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retirement, will retirement distributions be taxable or non-taxable?  Where they come from can make a significant difference in one’s overall financial well-being.</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6</a:t>
            </a:fld>
            <a:endParaRPr lang="en-US"/>
          </a:p>
        </p:txBody>
      </p:sp>
    </p:spTree>
    <p:extLst>
      <p:ext uri="{BB962C8B-B14F-4D97-AF65-F5344CB8AC3E}">
        <p14:creationId xmlns:p14="http://schemas.microsoft.com/office/powerpoint/2010/main" val="2076975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Distributions</a:t>
            </a:r>
            <a:r>
              <a:rPr lang="en-US" baseline="0" dirty="0"/>
              <a:t> in retirement can come from several “buckets”.  </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Investments in the taxable bucket would typically be mutual funds, common stocks, </a:t>
            </a:r>
            <a:r>
              <a:rPr lang="en-US" baseline="0" dirty="0" err="1"/>
              <a:t>etc</a:t>
            </a:r>
            <a:r>
              <a:rPr lang="en-US" baseline="0" dirty="0"/>
              <a:t>, purchased with after tax dollars.   Income from those investments is currently taxable at </a:t>
            </a:r>
            <a:r>
              <a:rPr lang="en-US" dirty="0"/>
              <a:t>income, capital gains or dividend tax rates.  In retirement</a:t>
            </a:r>
            <a:r>
              <a:rPr lang="en-US" baseline="0" dirty="0"/>
              <a:t> current income will be taxable, but there will be an element of basis recovery.  </a:t>
            </a: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tax deferred bucket contains</a:t>
            </a:r>
            <a:r>
              <a:rPr lang="en-US" baseline="0" dirty="0"/>
              <a:t> money in qualified deferred compensation plans, nonqualified deferred comp plans, IRAs, nonqualified annuities, and so forth.  There may be an element of basis recovery, but a greater percentage of the cash flow will typically be taxed as ordinary income.  </a:t>
            </a: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Money invested in the tax</a:t>
            </a:r>
            <a:r>
              <a:rPr lang="en-US" baseline="0" dirty="0"/>
              <a:t> free bucket is after tax money.  Coming out of the tax free bucket that money is unique, because it will have grown tax deferred and can be wi</a:t>
            </a:r>
            <a:r>
              <a:rPr lang="en-US" dirty="0"/>
              <a:t>thdrawn on a tax-free or tax-preferred basis.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7</a:t>
            </a:fld>
            <a:endParaRPr lang="en-US"/>
          </a:p>
        </p:txBody>
      </p:sp>
    </p:spTree>
    <p:extLst>
      <p:ext uri="{BB962C8B-B14F-4D97-AF65-F5344CB8AC3E}">
        <p14:creationId xmlns:p14="http://schemas.microsoft.com/office/powerpoint/2010/main" val="2665759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8</a:t>
            </a:fld>
            <a:endParaRPr lang="en-US"/>
          </a:p>
        </p:txBody>
      </p:sp>
    </p:spTree>
    <p:extLst>
      <p:ext uri="{BB962C8B-B14F-4D97-AF65-F5344CB8AC3E}">
        <p14:creationId xmlns:p14="http://schemas.microsoft.com/office/powerpoint/2010/main" val="3559369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Here’s a fascinating</a:t>
            </a:r>
            <a:r>
              <a:rPr lang="en-US" altLang="en-US" baseline="0" dirty="0"/>
              <a:t> chart, comparing and contrasting the differences in how investments are treated.  </a:t>
            </a:r>
          </a:p>
          <a:p>
            <a:endParaRPr lang="en-US" altLang="en-US" baseline="0" dirty="0"/>
          </a:p>
          <a:p>
            <a:r>
              <a:rPr lang="en-US" altLang="en-US" baseline="0" dirty="0"/>
              <a:t>It compares taxable investments, the 401(k), traditional IRAs, Roth IRAs, municipal bonds, and life insurance.</a:t>
            </a:r>
          </a:p>
          <a:p>
            <a:endParaRPr lang="en-US" altLang="en-US" baseline="0" dirty="0"/>
          </a:p>
          <a:p>
            <a:r>
              <a:rPr lang="en-US" altLang="en-US" baseline="0" dirty="0"/>
              <a:t>For life insurance, the total amount of premium that can be paid will be dependent on a number of factors including:</a:t>
            </a:r>
          </a:p>
          <a:p>
            <a:pPr marL="228600" indent="-228600">
              <a:buAutoNum type="arabicPeriod"/>
            </a:pPr>
            <a:r>
              <a:rPr lang="en-US" altLang="en-US" baseline="0" dirty="0"/>
              <a:t>The type of life policy</a:t>
            </a:r>
          </a:p>
          <a:p>
            <a:pPr marL="228600" indent="-228600">
              <a:buAutoNum type="arabicPeriod" startAt="2"/>
            </a:pPr>
            <a:r>
              <a:rPr lang="en-US" altLang="en-US" baseline="0" dirty="0"/>
              <a:t>Underwriting classification </a:t>
            </a:r>
          </a:p>
          <a:p>
            <a:pPr marL="228600" indent="-228600">
              <a:buAutoNum type="arabicPeriod" startAt="2"/>
            </a:pPr>
            <a:r>
              <a:rPr lang="en-US" altLang="en-US" baseline="0" dirty="0"/>
              <a:t>Tax rules under Internal Revenue Code (IRS) section 7702 </a:t>
            </a:r>
          </a:p>
          <a:p>
            <a:pPr marL="228600" indent="-228600">
              <a:buAutoNum type="arabicPeriod" startAt="2"/>
            </a:pPr>
            <a:r>
              <a:rPr lang="en-US" altLang="en-US" baseline="0" dirty="0"/>
              <a:t>The Modified Endowment Contract (MEC) rules IRS sections </a:t>
            </a:r>
            <a:r>
              <a:rPr lang="en-US" altLang="en-US" baseline="0" dirty="0" err="1"/>
              <a:t>7702A</a:t>
            </a:r>
            <a:r>
              <a:rPr lang="en-US" altLang="en-US" baseline="0" dirty="0"/>
              <a:t> and 72(v)</a:t>
            </a:r>
          </a:p>
          <a:p>
            <a:pPr marL="0" indent="0">
              <a:buNone/>
            </a:pPr>
            <a:endParaRPr lang="en-US" altLang="en-US" baseline="0" dirty="0"/>
          </a:p>
          <a:p>
            <a:pPr marL="0" indent="0">
              <a:buNone/>
            </a:pPr>
            <a:r>
              <a:rPr lang="en-US" altLang="en-US" baseline="0" dirty="0"/>
              <a:t>Beyond that, a non MEC life insurance policy as no contribution limits, has tax deferred growth, has tax preferred access to policy values, has no penalty for early distributions, and will not increase Medicare premiums or taxation of Social Security benefits.  And finally, it will pay an income tax free death benefit.</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84225" indent="-301625">
              <a:defRPr>
                <a:solidFill>
                  <a:schemeClr val="tx1"/>
                </a:solidFill>
                <a:latin typeface="Arial" panose="020B0604020202020204" pitchFamily="34" charset="0"/>
              </a:defRPr>
            </a:lvl2pPr>
            <a:lvl3pPr marL="1208088" indent="-241300">
              <a:defRPr>
                <a:solidFill>
                  <a:schemeClr val="tx1"/>
                </a:solidFill>
                <a:latin typeface="Arial" panose="020B0604020202020204" pitchFamily="34" charset="0"/>
              </a:defRPr>
            </a:lvl3pPr>
            <a:lvl4pPr marL="1690688" indent="-241300">
              <a:defRPr>
                <a:solidFill>
                  <a:schemeClr val="tx1"/>
                </a:solidFill>
                <a:latin typeface="Arial" panose="020B0604020202020204" pitchFamily="34" charset="0"/>
              </a:defRPr>
            </a:lvl4pPr>
            <a:lvl5pPr marL="2174875" indent="-241300">
              <a:defRPr>
                <a:solidFill>
                  <a:schemeClr val="tx1"/>
                </a:solidFill>
                <a:latin typeface="Arial" panose="020B0604020202020204" pitchFamily="34" charset="0"/>
              </a:defRPr>
            </a:lvl5pPr>
            <a:lvl6pPr marL="2632075" indent="-241300" eaLnBrk="0" fontAlgn="base" hangingPunct="0">
              <a:spcBef>
                <a:spcPct val="0"/>
              </a:spcBef>
              <a:spcAft>
                <a:spcPct val="0"/>
              </a:spcAft>
              <a:defRPr>
                <a:solidFill>
                  <a:schemeClr val="tx1"/>
                </a:solidFill>
                <a:latin typeface="Arial" panose="020B0604020202020204" pitchFamily="34" charset="0"/>
              </a:defRPr>
            </a:lvl6pPr>
            <a:lvl7pPr marL="3089275" indent="-241300" eaLnBrk="0" fontAlgn="base" hangingPunct="0">
              <a:spcBef>
                <a:spcPct val="0"/>
              </a:spcBef>
              <a:spcAft>
                <a:spcPct val="0"/>
              </a:spcAft>
              <a:defRPr>
                <a:solidFill>
                  <a:schemeClr val="tx1"/>
                </a:solidFill>
                <a:latin typeface="Arial" panose="020B0604020202020204" pitchFamily="34" charset="0"/>
              </a:defRPr>
            </a:lvl7pPr>
            <a:lvl8pPr marL="3546475" indent="-241300" eaLnBrk="0" fontAlgn="base" hangingPunct="0">
              <a:spcBef>
                <a:spcPct val="0"/>
              </a:spcBef>
              <a:spcAft>
                <a:spcPct val="0"/>
              </a:spcAft>
              <a:defRPr>
                <a:solidFill>
                  <a:schemeClr val="tx1"/>
                </a:solidFill>
                <a:latin typeface="Arial" panose="020B0604020202020204" pitchFamily="34" charset="0"/>
              </a:defRPr>
            </a:lvl8pPr>
            <a:lvl9pPr marL="4003675" indent="-2413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fld id="{D427887E-6321-4171-9A7B-549E12617FC6}" type="slidenum">
              <a:rPr lang="en-US" altLang="en-US" smtClean="0">
                <a:solidFill>
                  <a:prstClr val="black"/>
                </a:solidFill>
                <a:latin typeface="Calibri" panose="020F0502020204030204" pitchFamily="34" charset="0"/>
              </a:rPr>
              <a:pPr fontAlgn="base">
                <a:spcBef>
                  <a:spcPct val="0"/>
                </a:spcBef>
                <a:spcAft>
                  <a:spcPct val="0"/>
                </a:spcAft>
              </a:pPr>
              <a:t>9</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2312236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a:t>
            </a:r>
            <a:r>
              <a:rPr lang="en-US" baseline="0" dirty="0"/>
              <a:t> is the beauty of having an insurance based income supplement from life insurance.  Since we don’t know what the tax rates will be when we retire, it would be nice to be able to have some tax-free source of income along with the taxable income that you may receive from an IRA or your qualified retirement plan. In fact, for most people with these plans, they will be required to start taking money at age 70 ½. (Those distributions are called Required Minimum Distributions (</a:t>
            </a:r>
            <a:r>
              <a:rPr lang="en-US" baseline="0" dirty="0" err="1"/>
              <a:t>RMDs</a:t>
            </a:r>
            <a:r>
              <a:rPr lang="en-US" baseline="0" dirty="0"/>
              <a:t>) or Minimum Required Distributions (</a:t>
            </a:r>
            <a:r>
              <a:rPr lang="en-US" baseline="0" dirty="0" err="1"/>
              <a:t>MRDs</a:t>
            </a:r>
            <a:r>
              <a:rPr lang="en-US" baseline="0" dirty="0"/>
              <a:t>). The life insurance is providing “tax diversification”.</a:t>
            </a:r>
          </a:p>
          <a:p>
            <a:endParaRPr lang="en-US" baseline="0" dirty="0"/>
          </a:p>
          <a:p>
            <a:r>
              <a:rPr lang="en-US" baseline="0" dirty="0"/>
              <a:t>Also, for comparison purposes it is important to remember that most people unconsciously, automatically think in terms of taxable retirement income.  Therefore, in explaining the tax preferred insurance based income supplement it is important to point out its taxable equivalent.  For example, a $50,000 insurance based income supplement payment, to somebody in the 40% income tax bracket, is equivalent to an $83,333 taxable retirement benefit.  </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10</a:t>
            </a:fld>
            <a:endParaRPr lang="en-US"/>
          </a:p>
        </p:txBody>
      </p:sp>
    </p:spTree>
    <p:extLst>
      <p:ext uri="{BB962C8B-B14F-4D97-AF65-F5344CB8AC3E}">
        <p14:creationId xmlns:p14="http://schemas.microsoft.com/office/powerpoint/2010/main" val="1620940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Of course, you are familiar with finding the appropriate product for your clients.  Any of these types of contracts can be used for</a:t>
            </a:r>
            <a:r>
              <a:rPr lang="en-US" baseline="0" dirty="0"/>
              <a:t> a supplemental income from life insurance, depending on the risk tolerance and needs of each client.</a:t>
            </a:r>
          </a:p>
          <a:p>
            <a:endParaRPr lang="en-US" baseline="0" dirty="0"/>
          </a:p>
          <a:p>
            <a:r>
              <a:rPr lang="en-US" baseline="0" dirty="0"/>
              <a:t>The key is that the policy has to have a cash value and be funded sufficiently to increase the cash value over time.</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11</a:t>
            </a:fld>
            <a:endParaRPr lang="en-US"/>
          </a:p>
        </p:txBody>
      </p:sp>
    </p:spTree>
    <p:extLst>
      <p:ext uri="{BB962C8B-B14F-4D97-AF65-F5344CB8AC3E}">
        <p14:creationId xmlns:p14="http://schemas.microsoft.com/office/powerpoint/2010/main" val="4210022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How does the insurance based income supplement st</a:t>
            </a:r>
            <a:r>
              <a:rPr lang="en-US" baseline="0" dirty="0"/>
              <a:t>rategy</a:t>
            </a:r>
            <a:r>
              <a:rPr lang="en-US" dirty="0"/>
              <a:t> work?  The business owner purchases a life insurance policy and pays the maximum allowable premium so that the policy does not become a modified endowment contract – a MEC.  Quite often, the policy will be designed to have an increasing death benefit for a number of years, and then switch to a level death benefit option; effectively</a:t>
            </a:r>
            <a:r>
              <a:rPr lang="en-US" baseline="0" dirty="0"/>
              <a:t> that will maximize the premium contribution</a:t>
            </a:r>
            <a:r>
              <a:rPr lang="en-US" dirty="0"/>
              <a:t>.   Depending on the client’s needs, you will want to illustrate this in a number of ways to make sure there is sufficient death benefit protection while also providing the client with a source</a:t>
            </a:r>
            <a:r>
              <a:rPr lang="en-US" baseline="0" dirty="0"/>
              <a:t> of cash in the future.</a:t>
            </a:r>
          </a:p>
          <a:p>
            <a:endParaRPr lang="en-US" baseline="0" dirty="0"/>
          </a:p>
          <a:p>
            <a:r>
              <a:rPr lang="en-US" baseline="0" dirty="0"/>
              <a:t>In retirement the first step will be to withdraw policy values through partial surrenders to recover the cost basis.  Universal life insurance is particularly effective in that area.  After the cost basis is recovered the policy owner starts borrowing from the cash value.  The partial surrenders and loans will reduce the death net death benefit to the beneficiaries.  Many universal life policies have wash loan provisions to minimize the effect of accrued interest on distributions and policy values.  </a:t>
            </a:r>
          </a:p>
          <a:p>
            <a:endParaRPr lang="en-US" baseline="0" dirty="0"/>
          </a:p>
          <a:p>
            <a:r>
              <a:rPr lang="en-US" baseline="0" dirty="0"/>
              <a:t>Be sure to consider the various riders that can be added to the policy.   An overloan protection rider can protect the policy from lapsing from taking too many policy loans.  In addition, a long term care rider can make the policy valuable should the insured require long term care.  </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12</a:t>
            </a:fld>
            <a:endParaRPr lang="en-US"/>
          </a:p>
        </p:txBody>
      </p:sp>
    </p:spTree>
    <p:extLst>
      <p:ext uri="{BB962C8B-B14F-4D97-AF65-F5344CB8AC3E}">
        <p14:creationId xmlns:p14="http://schemas.microsoft.com/office/powerpoint/2010/main" val="1570740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Let’s</a:t>
            </a:r>
            <a:r>
              <a:rPr lang="en-US" baseline="0" dirty="0"/>
              <a:t> g</a:t>
            </a:r>
            <a:r>
              <a:rPr lang="en-US" dirty="0"/>
              <a:t>o over the advantages and disadvantages of purchasing a policy</a:t>
            </a:r>
            <a:r>
              <a:rPr lang="en-US" baseline="0" dirty="0"/>
              <a:t> for supplemental income.  [Presenter, read the advantages and contrasting disadvantages line by line. ] </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13</a:t>
            </a:fld>
            <a:endParaRPr lang="en-US"/>
          </a:p>
        </p:txBody>
      </p:sp>
    </p:spTree>
    <p:extLst>
      <p:ext uri="{BB962C8B-B14F-4D97-AF65-F5344CB8AC3E}">
        <p14:creationId xmlns:p14="http://schemas.microsoft.com/office/powerpoint/2010/main" val="253824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Who should you be looking for as prospects?  Read slide.  The Guardian</a:t>
            </a:r>
            <a:r>
              <a:rPr lang="en-US" baseline="0" dirty="0"/>
              <a:t> survey indicated that business owners who are more mature and have been in business for several years, and who have the cash flow to save on an after-tax basis, will be your most likely prospect.  Business owners are looking for financial advisors who can help them with both planning for their business and for their personal life.</a:t>
            </a:r>
          </a:p>
          <a:p>
            <a:endParaRPr lang="en-US" baseline="0" dirty="0"/>
          </a:p>
          <a:p>
            <a:r>
              <a:rPr lang="en-US" baseline="0" dirty="0"/>
              <a:t>High income professionals, doctors, dentists and attorneys for example, are likely to have reached the contribution maximums on their qualified retirement plans and be looking for some other tax advantaged approach to retirement saving.  </a:t>
            </a:r>
          </a:p>
          <a:p>
            <a:endParaRPr lang="en-US" baseline="0" dirty="0"/>
          </a:p>
          <a:p>
            <a:r>
              <a:rPr lang="en-US" baseline="0" dirty="0"/>
              <a:t>In addition, highly compensated  executives, too, may have reached the contribution maximums on their qualified retirement plans and be looking for some other tax advantaged approach to retirement saving.</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14</a:t>
            </a:fld>
            <a:endParaRPr lang="en-US"/>
          </a:p>
        </p:txBody>
      </p:sp>
    </p:spTree>
    <p:extLst>
      <p:ext uri="{BB962C8B-B14F-4D97-AF65-F5344CB8AC3E}">
        <p14:creationId xmlns:p14="http://schemas.microsoft.com/office/powerpoint/2010/main" val="1270875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As you can see, small businesses are not only</a:t>
            </a:r>
            <a:r>
              <a:rPr lang="en-US" baseline="0" dirty="0"/>
              <a:t> growing in number, but the number of new jobs they create is a large part of our economy.  Helping these business owners – and possibly their employees – have a comfortable retirement is going to be a big job.</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15</a:t>
            </a:fld>
            <a:endParaRPr lang="en-US"/>
          </a:p>
        </p:txBody>
      </p:sp>
    </p:spTree>
    <p:extLst>
      <p:ext uri="{BB962C8B-B14F-4D97-AF65-F5344CB8AC3E}">
        <p14:creationId xmlns:p14="http://schemas.microsoft.com/office/powerpoint/2010/main" val="1050392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 do small</a:t>
            </a:r>
            <a:r>
              <a:rPr lang="en-US" baseline="0" dirty="0"/>
              <a:t> business owners need to help them plan for and live in retirement?</a:t>
            </a:r>
          </a:p>
          <a:p>
            <a:endParaRPr lang="en-US" baseline="0" dirty="0"/>
          </a:p>
          <a:p>
            <a:r>
              <a:rPr lang="en-US" dirty="0"/>
              <a:t>The Guardian enlisted</a:t>
            </a:r>
            <a:r>
              <a:rPr lang="en-US" baseline="0" dirty="0"/>
              <a:t> Harris Poll to conduct a 20 minute online survey with small business owners.  To qualify, respondents had to be:</a:t>
            </a:r>
          </a:p>
          <a:p>
            <a:r>
              <a:rPr lang="en-US" baseline="0" dirty="0"/>
              <a:t>Between 25 and 74 years old</a:t>
            </a:r>
          </a:p>
          <a:p>
            <a:r>
              <a:rPr lang="en-US" baseline="0" dirty="0"/>
              <a:t>Owner or part-owner of a business</a:t>
            </a:r>
          </a:p>
          <a:p>
            <a:r>
              <a:rPr lang="en-US" baseline="0" dirty="0"/>
              <a:t>Business revenues of $500,000 or more</a:t>
            </a:r>
          </a:p>
          <a:p>
            <a:r>
              <a:rPr lang="en-US" baseline="0" dirty="0"/>
              <a:t>Have between 2 and 99 employees</a:t>
            </a:r>
          </a:p>
          <a:p>
            <a:r>
              <a:rPr lang="en-US" baseline="0" dirty="0"/>
              <a:t>Minimum household income of $75,000</a:t>
            </a:r>
          </a:p>
          <a:p>
            <a:r>
              <a:rPr lang="en-US" baseline="0" dirty="0"/>
              <a:t> Read stats on slide</a:t>
            </a:r>
          </a:p>
          <a:p>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16</a:t>
            </a:fld>
            <a:endParaRPr lang="en-US"/>
          </a:p>
        </p:txBody>
      </p:sp>
    </p:spTree>
    <p:extLst>
      <p:ext uri="{BB962C8B-B14F-4D97-AF65-F5344CB8AC3E}">
        <p14:creationId xmlns:p14="http://schemas.microsoft.com/office/powerpoint/2010/main" val="1078191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a couple case studies.  Kathleen and Don</a:t>
            </a:r>
            <a:r>
              <a:rPr lang="en-US" baseline="0" dirty="0"/>
              <a:t> are married and 30 years old.  They are both doctors.  They are maxing out their 401(k) plan and would like to save another $54,000 for retirement.  How should they invest their money?</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17</a:t>
            </a:fld>
            <a:endParaRPr lang="en-US"/>
          </a:p>
        </p:txBody>
      </p:sp>
    </p:spTree>
    <p:extLst>
      <p:ext uri="{BB962C8B-B14F-4D97-AF65-F5344CB8AC3E}">
        <p14:creationId xmlns:p14="http://schemas.microsoft.com/office/powerpoint/2010/main" val="1107750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Assuming</a:t>
            </a:r>
            <a:r>
              <a:rPr lang="en-US" baseline="0" dirty="0"/>
              <a:t> 35 years of 401(k) contributions, a 5.5% rate of return, and $40,000 of contributions per year, Kathleen’s and Don’s 401(k) would grow to a total of approximately $4,230,608.  Assuming the plan continues to earn 5.5%, they could withdraw a level $293,608 over their remaining joint life expectancies of 26 years.  </a:t>
            </a:r>
          </a:p>
          <a:p>
            <a:endParaRPr lang="en-US" baseline="0" dirty="0"/>
          </a:p>
          <a:p>
            <a:r>
              <a:rPr lang="en-US" baseline="0" dirty="0"/>
              <a:t>Again assuming 35 years of saving, but only a 3.11% after tax rate of return, the $54,000 per year of savings would grow to approximately $3,439,184.  Again using the 26 year life expectancy, Kathleen and Don could withdraw a level $213,184 from that taxable investment.  </a:t>
            </a:r>
          </a:p>
          <a:p>
            <a:endParaRPr lang="en-US" baseline="0" dirty="0"/>
          </a:p>
          <a:p>
            <a:r>
              <a:rPr lang="en-US" baseline="0" dirty="0"/>
              <a:t>Now to the taxation.  Assuming current income tax rates, the 401(k) distributions would be taxed as ordinary income for a total of approximately $72,271 per year.  The taxable investment is not as simple.  Much of the distribution will be recovery of cost, and the cost recovery will increase over time.  The current earnings, assuming a 5.5% rate of return,  will continue to be taxable, but they will decrease over time.  Lastly, a 25% overall tax rate was assumed to calculate the tax on the taxable investment’s current earnings during the liquidation period, allowing for some ordinary income but also for capital gains.  Taking all that into consideration, and calculating an average, the result was an average income tax on the liquidation of the taxable investment pool of $26,190 per year.  That made the combined income tax bill approximately $98,461.</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Personal exemptions, itemized deductions, or standard deductions, were not considered in these comparisons.  Since they would apply evenly in all cases it was felt that the comparative results would be the same.</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18</a:t>
            </a:fld>
            <a:endParaRPr lang="en-US"/>
          </a:p>
        </p:txBody>
      </p:sp>
    </p:spTree>
    <p:extLst>
      <p:ext uri="{BB962C8B-B14F-4D97-AF65-F5344CB8AC3E}">
        <p14:creationId xmlns:p14="http://schemas.microsoft.com/office/powerpoint/2010/main" val="3221176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a:t>
            </a:r>
            <a:r>
              <a:rPr lang="en-US" baseline="0" dirty="0"/>
              <a:t>  But what would have happened if $24,000 of the $54,000 had been put into an insurance based income supplement plan using Nationwide’s </a:t>
            </a:r>
            <a:r>
              <a:rPr lang="en-US" baseline="0" dirty="0" err="1"/>
              <a:t>YourLife</a:t>
            </a:r>
            <a:r>
              <a:rPr lang="en-US" baseline="0" dirty="0"/>
              <a:t> Indexed universal life insurance contract, assuming a crediting rate of 5.5%.  Let’s assume $12,000 went into a policy on Kathleen and $12,000 into a policy on Don, that both were preferred nontobacco, and both wanted the maximum long term care rider, and both contributing in for 35 years.  Kathleen’s initial minimum non MEC death benefit was $656,923, and Don’s initial minimum non MEC death benefit would be $479,858.  Taking advantage of tax deferred growth, minimized mortality costs, and tax advantaged distributions, starting after retirement at age 65 Kathleen’s illustrated distributions for 26 years were be $95,304, and Don’s, again for 26 years, were $96,660.  For a total of $191,964.  </a:t>
            </a:r>
          </a:p>
          <a:p>
            <a:endParaRPr lang="en-US" baseline="0" dirty="0"/>
          </a:p>
          <a:p>
            <a:r>
              <a:rPr lang="en-US" baseline="0" dirty="0"/>
              <a:t>The 401(k) distributions and taxes would be unaffected.  However, the taxable investment pool would have been smaller, approximately $1,910,658 and generated only a $115,729 payout.  Its average taxes would have been $14,217, for total taxes of $86,488.</a:t>
            </a:r>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19</a:t>
            </a:fld>
            <a:endParaRPr lang="en-US"/>
          </a:p>
        </p:txBody>
      </p:sp>
    </p:spTree>
    <p:extLst>
      <p:ext uri="{BB962C8B-B14F-4D97-AF65-F5344CB8AC3E}">
        <p14:creationId xmlns:p14="http://schemas.microsoft.com/office/powerpoint/2010/main" val="2689006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here’s the final comparison.  Taking advantage of a minimized non MEC death benefit, tax deferred growth, and tax advantaged access to policy values, the insurance based income solution generated and additional net cash flow of $106,482 per year for 26 years, with a remaining net total life insurance death benefit of $364,085.  </a:t>
            </a:r>
          </a:p>
          <a:p>
            <a:endParaRPr lang="en-US" baseline="0"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20</a:t>
            </a:fld>
            <a:endParaRPr lang="en-US"/>
          </a:p>
        </p:txBody>
      </p:sp>
    </p:spTree>
    <p:extLst>
      <p:ext uri="{BB962C8B-B14F-4D97-AF65-F5344CB8AC3E}">
        <p14:creationId xmlns:p14="http://schemas.microsoft.com/office/powerpoint/2010/main" val="768225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have a look at a second case study.  Susan is a</a:t>
            </a:r>
            <a:r>
              <a:rPr lang="en-US" baseline="0" dirty="0"/>
              <a:t> highly compensated civil engineer, working for an engineering consulting firm.  The firm offers no qualified plan so Susan is on her own when it comes to saving for retirement.  She is highly compensated, so she is phased out of a tax deductible IRA and a Roth IRA.  She can contribute after tax dollars to a nondeductible IRA, and can, of course buy taxable mutual funds.  </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21</a:t>
            </a:fld>
            <a:endParaRPr lang="en-US"/>
          </a:p>
        </p:txBody>
      </p:sp>
    </p:spTree>
    <p:extLst>
      <p:ext uri="{BB962C8B-B14F-4D97-AF65-F5344CB8AC3E}">
        <p14:creationId xmlns:p14="http://schemas.microsoft.com/office/powerpoint/2010/main" val="14018806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is one approach to Susan saving for retirement.  She puts $5500 per year into a nondeductible IRA and $40,000 into taxable investments.  At age 65, here are the projected results.  </a:t>
            </a:r>
          </a:p>
          <a:p>
            <a:endParaRPr lang="en-US" baseline="0" dirty="0"/>
          </a:p>
          <a:p>
            <a:r>
              <a:rPr lang="en-US" baseline="0" dirty="0"/>
              <a:t>Earning 5.5% for 25 years, the IRA is worth $296,813.  Over Susan’s remaining 21 year life expectancy, continuing the earn 5.5% per year, it generates a level payment of $21,019, with decreasing earnings as the IRA is liquidated.   </a:t>
            </a:r>
          </a:p>
          <a:p>
            <a:endParaRPr lang="en-US" baseline="0" dirty="0"/>
          </a:p>
          <a:p>
            <a:r>
              <a:rPr lang="en-US" baseline="0" dirty="0"/>
              <a:t>Earning a tax adjusted 3.11% per year, the taxable investments grow to approximately $1,525,633.  Over Susan’s 21 year life expectancy the taxable investments continue to earn a pre-tax 5.5%, and generate a level payment of $106,222.  </a:t>
            </a:r>
          </a:p>
          <a:p>
            <a:endParaRPr lang="en-US" baseline="0" dirty="0"/>
          </a:p>
          <a:p>
            <a:r>
              <a:rPr lang="en-US" baseline="0" dirty="0"/>
              <a:t>As both funds are liquidated earnings will decrease and basis recovery will increase.  Assuming an average tax rate of 20%, (lower than Kathleen and Don because of Susan’s lower overall income) the funds would create an average income tax of $10,419.</a:t>
            </a:r>
          </a:p>
          <a:p>
            <a:endParaRPr lang="en-US" baseline="0" dirty="0"/>
          </a:p>
          <a:p>
            <a:r>
              <a:rPr lang="en-US" baseline="0" dirty="0"/>
              <a:t>Therefore, both vehicles would generate a combined after tax cash flow of $118,575</a:t>
            </a:r>
          </a:p>
          <a:p>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22</a:t>
            </a:fld>
            <a:endParaRPr lang="en-US"/>
          </a:p>
        </p:txBody>
      </p:sp>
    </p:spTree>
    <p:extLst>
      <p:ext uri="{BB962C8B-B14F-4D97-AF65-F5344CB8AC3E}">
        <p14:creationId xmlns:p14="http://schemas.microsoft.com/office/powerpoint/2010/main" val="826452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had</a:t>
            </a:r>
            <a:r>
              <a:rPr lang="en-US" baseline="0" dirty="0"/>
              <a:t> Susan put $20,000 of the $40,000 into an insurance based income supplement plan using Nationwide’s </a:t>
            </a:r>
            <a:r>
              <a:rPr lang="en-US" baseline="0" dirty="0" err="1"/>
              <a:t>YourLife</a:t>
            </a:r>
            <a:r>
              <a:rPr lang="en-US" baseline="0" dirty="0"/>
              <a:t> Indexed universal life insurance contract, assuming a crediting rate of 5.5% and preferred nontobacco underwriting, a minimum non MEC death benefit, with an initial increasing, then leveling death benefit, and the long term care rider, the policy would have generated an initial death benefit of $747,780. Taking  advantage of tax deferred growth, minimized mortality costs, and tax advantaged distributions, it would have generated $958,530 of cash value at retirement, and $82,020 of cash flow each year in 21 years of retirement.   </a:t>
            </a:r>
          </a:p>
          <a:p>
            <a:endParaRPr lang="en-US" baseline="0" dirty="0"/>
          </a:p>
          <a:p>
            <a:r>
              <a:rPr lang="en-US" baseline="0" dirty="0"/>
              <a:t>The nondeductible IRA distributions and taxes would be unaffected.  However, the taxable investment pool would have been smaller and generated only a $762,816 value at age 65 and a level payout of $54,018.  the average taxes would have been $6,144.  </a:t>
            </a:r>
          </a:p>
          <a:p>
            <a:endParaRPr lang="en-US" baseline="0" dirty="0"/>
          </a:p>
          <a:p>
            <a:r>
              <a:rPr lang="en-US" baseline="0" dirty="0"/>
              <a:t>And the after tax cash flow would have been $150,913.</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23</a:t>
            </a:fld>
            <a:endParaRPr lang="en-US"/>
          </a:p>
        </p:txBody>
      </p:sp>
    </p:spTree>
    <p:extLst>
      <p:ext uri="{BB962C8B-B14F-4D97-AF65-F5344CB8AC3E}">
        <p14:creationId xmlns:p14="http://schemas.microsoft.com/office/powerpoint/2010/main" val="37781493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here’s the final comparison.  Taking advantage of a minimized non </a:t>
            </a:r>
            <a:r>
              <a:rPr lang="en-US" baseline="0" dirty="0" err="1"/>
              <a:t>MEC</a:t>
            </a:r>
            <a:r>
              <a:rPr lang="en-US" baseline="0" dirty="0"/>
              <a:t> death benefit, tax deferred growth, and tax advantaged access to policy values, the insurance based income solution generated an additional net cash flow of $34,091 per year for 21 years, with a remaining net total life insurance death benefit of $122,919.  </a:t>
            </a:r>
          </a:p>
          <a:p>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Again, personal exemptions, itemized deductions, or standard deductions, were not considered in these comparisons.  Since they would apply evenly in all cases it was felt that the comparative results would be the same.</a:t>
            </a:r>
            <a:endParaRPr lang="en-US" dirty="0"/>
          </a:p>
          <a:p>
            <a:endParaRPr lang="en-US" dirty="0"/>
          </a:p>
          <a:p>
            <a:endParaRPr lang="en-US" baseline="0"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24</a:t>
            </a:fld>
            <a:endParaRPr lang="en-US"/>
          </a:p>
        </p:txBody>
      </p:sp>
    </p:spTree>
    <p:extLst>
      <p:ext uri="{BB962C8B-B14F-4D97-AF65-F5344CB8AC3E}">
        <p14:creationId xmlns:p14="http://schemas.microsoft.com/office/powerpoint/2010/main" val="3249501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a:t>The big question is how do we get the money where it belongs, into the insurance based income solution, in the most tax efficient manner.  That will depend on several factors.  We need to look first at business owners; for them it will depend on how the business is taxed.  The business owner will often want to set up the same solution for key executives as a golden handcuff, giving the executive an incentive to stay with the employer.  And finally, a highly compensated executive is also a candidate for the insurance based income solution.  </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25</a:t>
            </a:fld>
            <a:endParaRPr lang="en-US"/>
          </a:p>
        </p:txBody>
      </p:sp>
    </p:spTree>
    <p:extLst>
      <p:ext uri="{BB962C8B-B14F-4D97-AF65-F5344CB8AC3E}">
        <p14:creationId xmlns:p14="http://schemas.microsoft.com/office/powerpoint/2010/main" val="1268474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First an explanatory note about</a:t>
            </a:r>
            <a:r>
              <a:rPr lang="en-US" baseline="0" dirty="0"/>
              <a:t> limited liability companies.  Default taxation for LLCs is partnership for LLCs with more than one owner, and sole proprietorship for one owner LLCs.  However, LLCs can elect to be taxed as corporations, C corporations, and having done so, can further elect to be taxed as S corporations.  Therefore, remainder of the discussion will be in terms of the business’s taxation.  </a:t>
            </a:r>
            <a:endParaRPr lang="en-US" dirty="0"/>
          </a:p>
          <a:p>
            <a:endParaRPr lang="en-US" dirty="0"/>
          </a:p>
          <a:p>
            <a:r>
              <a:rPr lang="en-US" dirty="0"/>
              <a:t>For the owner of a C corporation – there are still a few out</a:t>
            </a:r>
            <a:r>
              <a:rPr lang="en-US" baseline="0" dirty="0"/>
              <a:t> there – the simple solution is a raise in pay, often called an Executive Bonus, or Section 162 Plan.  </a:t>
            </a:r>
          </a:p>
          <a:p>
            <a:endParaRPr lang="en-US" baseline="0" dirty="0"/>
          </a:p>
          <a:p>
            <a:r>
              <a:rPr lang="en-US" baseline="0" dirty="0"/>
              <a:t>The value to that approach is that there will only be one level of taxation; the corporation will get a tax deduction – and therefore, no taxation – with the extra money going on the owner’s W-2 as gross wages.  </a:t>
            </a:r>
          </a:p>
          <a:p>
            <a:endParaRPr lang="en-US" baseline="0" dirty="0"/>
          </a:p>
          <a:p>
            <a:r>
              <a:rPr lang="en-US" baseline="0" dirty="0"/>
              <a:t>As always, one must always be aware that the owner’s compensation has to be reasonable – in other words not excessive.  </a:t>
            </a:r>
          </a:p>
          <a:p>
            <a:endParaRPr lang="en-US" baseline="0" dirty="0"/>
          </a:p>
          <a:p>
            <a:r>
              <a:rPr lang="en-US" baseline="0" dirty="0"/>
              <a:t>And finally, the additional compensation is a wage so it is subject to payroll taxes and income tax withholding.</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26</a:t>
            </a:fld>
            <a:endParaRPr lang="en-US"/>
          </a:p>
        </p:txBody>
      </p:sp>
    </p:spTree>
    <p:extLst>
      <p:ext uri="{BB962C8B-B14F-4D97-AF65-F5344CB8AC3E}">
        <p14:creationId xmlns:p14="http://schemas.microsoft.com/office/powerpoint/2010/main" val="3835565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the owner of an S corporation it’s a different</a:t>
            </a:r>
            <a:r>
              <a:rPr lang="en-US" baseline="0" dirty="0"/>
              <a:t> story, because there already is one level of taxation, at the owner’s level on her individual income tax return.  Therefore, there is probably no advantage to additional compensation, as this example will illustrate.</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27</a:t>
            </a:fld>
            <a:endParaRPr lang="en-US"/>
          </a:p>
        </p:txBody>
      </p:sp>
    </p:spTree>
    <p:extLst>
      <p:ext uri="{BB962C8B-B14F-4D97-AF65-F5344CB8AC3E}">
        <p14:creationId xmlns:p14="http://schemas.microsoft.com/office/powerpoint/2010/main" val="41024645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Here, a $100,000 bonus</a:t>
            </a:r>
            <a:r>
              <a:rPr lang="en-US" baseline="0" dirty="0"/>
              <a:t> will not change the owner’s income tax on her personal income tax return, it will remain at $600,000.  Actually it will cost her money, because all wages are subject to Medicare Tax, and that means both halves for the business owner, or $2900.  </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28</a:t>
            </a:fld>
            <a:endParaRPr lang="en-US"/>
          </a:p>
        </p:txBody>
      </p:sp>
    </p:spTree>
    <p:extLst>
      <p:ext uri="{BB962C8B-B14F-4D97-AF65-F5344CB8AC3E}">
        <p14:creationId xmlns:p14="http://schemas.microsoft.com/office/powerpoint/2010/main" val="32443891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the owner</a:t>
            </a:r>
            <a:r>
              <a:rPr lang="en-US" baseline="0" dirty="0"/>
              <a:t> of the S corporation the answer is probably an S corporation distribution – which is a cash distribution of the profit on which the owner is already being taxed.  Since the owner is already being taxed on the profit, the actual receipt of that profit in the form of cash will not trigger additional income tax.  </a:t>
            </a:r>
          </a:p>
          <a:p>
            <a:endParaRPr lang="en-US" baseline="0" dirty="0"/>
          </a:p>
          <a:p>
            <a:r>
              <a:rPr lang="en-US" baseline="0" dirty="0"/>
              <a:t>If there are multiple owners in the S corporation, because of the requirement that S corporation distributions must be in proportion to stock ownership, it may be necessary to do a combination of additional compensation and distributions.</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29</a:t>
            </a:fld>
            <a:endParaRPr lang="en-US"/>
          </a:p>
        </p:txBody>
      </p:sp>
    </p:spTree>
    <p:extLst>
      <p:ext uri="{BB962C8B-B14F-4D97-AF65-F5344CB8AC3E}">
        <p14:creationId xmlns:p14="http://schemas.microsoft.com/office/powerpoint/2010/main" val="1972870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partners in a partnership</a:t>
            </a:r>
            <a:r>
              <a:rPr lang="en-US" baseline="0" dirty="0"/>
              <a:t> a standard approach would be distributions for the partners’ capital accounts.  If the funds for the insurance based income solution would be in the nature of compensation, they might be treated as a guaranteed payment to a partner.   That would make it a deductible </a:t>
            </a:r>
            <a:r>
              <a:rPr lang="en-US" u="sng" baseline="0" dirty="0"/>
              <a:t>partnership</a:t>
            </a:r>
            <a:r>
              <a:rPr lang="en-US" baseline="0" dirty="0"/>
              <a:t> expense that would be added to that partner’s share of partnership profit on his or her Schedule K-1.</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30</a:t>
            </a:fld>
            <a:endParaRPr lang="en-US"/>
          </a:p>
        </p:txBody>
      </p:sp>
    </p:spTree>
    <p:extLst>
      <p:ext uri="{BB962C8B-B14F-4D97-AF65-F5344CB8AC3E}">
        <p14:creationId xmlns:p14="http://schemas.microsoft.com/office/powerpoint/2010/main" val="11158824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For the owner</a:t>
            </a:r>
            <a:r>
              <a:rPr lang="en-US" baseline="0" dirty="0"/>
              <a:t> of a sole proprietorship it would simply be a withdrawal from ownership capital.  Be careful, do not propose executive bonus to the owner of a sole proprietorship.  As a matter of law, the sole proprietor cannot be an employee.  Therefore if you propose executive bonus for him or her you will lose credibility.</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31</a:t>
            </a:fld>
            <a:endParaRPr lang="en-US"/>
          </a:p>
        </p:txBody>
      </p:sp>
    </p:spTree>
    <p:extLst>
      <p:ext uri="{BB962C8B-B14F-4D97-AF65-F5344CB8AC3E}">
        <p14:creationId xmlns:p14="http://schemas.microsoft.com/office/powerpoint/2010/main" val="26900641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There are several ways</a:t>
            </a:r>
            <a:r>
              <a:rPr lang="en-US" baseline="0" dirty="0"/>
              <a:t> for an employer to fund an Insurance Based Income Supplement for a key executive.  The most straightforward approach would be a raise in pay.  The employer would get a current income tax deduction.  However, since the insured owns the policy, there would be relatively little incentive for the employee to stay.</a:t>
            </a:r>
          </a:p>
          <a:p>
            <a:endParaRPr lang="en-US" baseline="0" dirty="0"/>
          </a:p>
          <a:p>
            <a:r>
              <a:rPr lang="en-US" baseline="0" dirty="0"/>
              <a:t>Split dollar arrangements could be used.  For the employer there would be no current income tax deduction although there could be a tax deduction later, when the arrangement is terminated.  However, a split dollar arrangement would provide a significant incentive for the employee to stay.</a:t>
            </a:r>
          </a:p>
          <a:p>
            <a:endParaRPr lang="en-US" baseline="0" dirty="0"/>
          </a:p>
          <a:p>
            <a:r>
              <a:rPr lang="en-US" baseline="0" dirty="0"/>
              <a:t>The Restrictive Executive Bonus Arrangement provides both a current income tax deduction for the employer, and an effective incentive for the employee to stay with the employer.  </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32</a:t>
            </a:fld>
            <a:endParaRPr lang="en-US"/>
          </a:p>
        </p:txBody>
      </p:sp>
    </p:spTree>
    <p:extLst>
      <p:ext uri="{BB962C8B-B14F-4D97-AF65-F5344CB8AC3E}">
        <p14:creationId xmlns:p14="http://schemas.microsoft.com/office/powerpoint/2010/main" val="24104116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a:t>
            </a:r>
            <a:r>
              <a:rPr lang="en-US" baseline="0" dirty="0"/>
              <a:t> Insurance Based Income Solution is available to any executive or employee as well.  The executive might be maxed out on the 401k, or a qualified plan might not be available.  IRA contributions might not be enough to fund retirement income, so the executive is left with after tax approaches to saving for retirement.  To take advantage of tax deferred growth, the minimized net amount at risk, and tax preferred access to policy values in a non MEC universal life insurance policy, the executive needs only redirect a portion of the after tax investment dollars to the personally owned life insurance policy.</a:t>
            </a:r>
            <a:endParaRPr lang="en-US" dirty="0"/>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33</a:t>
            </a:fld>
            <a:endParaRPr lang="en-US"/>
          </a:p>
        </p:txBody>
      </p:sp>
    </p:spTree>
    <p:extLst>
      <p:ext uri="{BB962C8B-B14F-4D97-AF65-F5344CB8AC3E}">
        <p14:creationId xmlns:p14="http://schemas.microsoft.com/office/powerpoint/2010/main" val="42295628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128B43C-3C9E-47B7-AC1E-3B54A4A747D7}" type="slidenum">
              <a:rPr lang="en-US" smtClean="0"/>
              <a:pPr>
                <a:defRPr/>
              </a:pPr>
              <a:t>34</a:t>
            </a:fld>
            <a:endParaRPr lang="en-US"/>
          </a:p>
        </p:txBody>
      </p:sp>
    </p:spTree>
    <p:extLst>
      <p:ext uri="{BB962C8B-B14F-4D97-AF65-F5344CB8AC3E}">
        <p14:creationId xmlns:p14="http://schemas.microsoft.com/office/powerpoint/2010/main" val="33906567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8" name="Picture 7" descr="NFM-13436AO_cover.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914400" y="2362200"/>
            <a:ext cx="4724400" cy="1905000"/>
          </a:xfrm>
          <a:prstGeom prst="rect">
            <a:avLst/>
          </a:prstGeom>
        </p:spPr>
        <p:txBody>
          <a:bodyPr vert="horz" lIns="0" tIns="0" rIns="0" bIns="0" anchor="ctr" anchorCtr="0"/>
          <a:lstStyle>
            <a:lvl1pPr indent="0" algn="l">
              <a:defRPr sz="3800" b="0" i="0" cap="none" baseline="0">
                <a:solidFill>
                  <a:srgbClr val="82D7CB"/>
                </a:solidFill>
                <a:latin typeface="Arial"/>
                <a:cs typeface="Arial"/>
              </a:defRPr>
            </a:lvl1pPr>
          </a:lstStyle>
          <a:p>
            <a:r>
              <a:rPr lang="en-US" dirty="0"/>
              <a:t>Click to edit Master title style</a:t>
            </a:r>
          </a:p>
        </p:txBody>
      </p:sp>
      <p:sp>
        <p:nvSpPr>
          <p:cNvPr id="3" name="Text Placeholder 2"/>
          <p:cNvSpPr>
            <a:spLocks noGrp="1"/>
          </p:cNvSpPr>
          <p:nvPr>
            <p:ph type="body" idx="1"/>
          </p:nvPr>
        </p:nvSpPr>
        <p:spPr>
          <a:xfrm>
            <a:off x="914400" y="4572000"/>
            <a:ext cx="4800600" cy="444500"/>
          </a:xfrm>
          <a:prstGeom prst="rect">
            <a:avLst/>
          </a:prstGeom>
        </p:spPr>
        <p:txBody>
          <a:bodyPr vert="horz" anchor="b"/>
          <a:lstStyle>
            <a:lvl1pPr marL="0" indent="0">
              <a:buNone/>
              <a:defRPr sz="2400" baseline="-300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a:p>
            <a:pPr lvl="1"/>
            <a:r>
              <a:rPr lang="en-US" dirty="0"/>
              <a:t>Second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914400" y="381000"/>
            <a:ext cx="7391400" cy="1096962"/>
          </a:xfrm>
          <a:prstGeom prst="rect">
            <a:avLst/>
          </a:prstGeom>
        </p:spPr>
        <p:txBody>
          <a:bodyPr vert="horz" anchor="b" anchorCtr="0"/>
          <a:lstStyle>
            <a:lvl1pPr algn="l">
              <a:defRPr sz="4400">
                <a:solidFill>
                  <a:srgbClr val="092744"/>
                </a:solidFill>
              </a:defRPr>
            </a:lvl1pPr>
          </a:lstStyle>
          <a:p>
            <a:r>
              <a:rPr lang="en-US" dirty="0"/>
              <a:t>Click to edit Master title style</a:t>
            </a:r>
          </a:p>
        </p:txBody>
      </p:sp>
      <p:sp>
        <p:nvSpPr>
          <p:cNvPr id="7" name="Content Placeholder 2"/>
          <p:cNvSpPr>
            <a:spLocks noGrp="1"/>
          </p:cNvSpPr>
          <p:nvPr>
            <p:ph idx="1"/>
          </p:nvPr>
        </p:nvSpPr>
        <p:spPr>
          <a:xfrm>
            <a:off x="914400" y="1905000"/>
            <a:ext cx="7467600" cy="4068763"/>
          </a:xfrm>
          <a:prstGeom prst="rect">
            <a:avLst/>
          </a:prstGeom>
        </p:spPr>
        <p:txBody>
          <a:bodyPr vert="horz"/>
          <a:lstStyle>
            <a:lvl1pPr>
              <a:defRPr sz="2000">
                <a:solidFill>
                  <a:schemeClr val="accent4">
                    <a:lumMod val="65000"/>
                    <a:lumOff val="35000"/>
                  </a:schemeClr>
                </a:solidFill>
              </a:defRPr>
            </a:lvl1pPr>
            <a:lvl2pPr>
              <a:defRPr sz="1800">
                <a:solidFill>
                  <a:schemeClr val="accent4">
                    <a:lumMod val="65000"/>
                    <a:lumOff val="35000"/>
                  </a:schemeClr>
                </a:solidFill>
              </a:defRPr>
            </a:lvl2pPr>
            <a:lvl3pPr>
              <a:defRPr sz="1600">
                <a:solidFill>
                  <a:schemeClr val="accent4">
                    <a:lumMod val="65000"/>
                    <a:lumOff val="35000"/>
                  </a:schemeClr>
                </a:solidFill>
              </a:defRPr>
            </a:lvl3pPr>
            <a:lvl4pPr>
              <a:defRPr sz="1400">
                <a:solidFill>
                  <a:schemeClr val="accent4">
                    <a:lumMod val="65000"/>
                    <a:lumOff val="35000"/>
                  </a:schemeClr>
                </a:solidFill>
              </a:defRPr>
            </a:lvl4pPr>
            <a:lvl5pPr>
              <a:defRPr sz="1400">
                <a:solidFill>
                  <a:schemeClr val="accent4">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0"/>
          </p:nvPr>
        </p:nvSpPr>
        <p:spPr>
          <a:xfrm>
            <a:off x="990600" y="6400800"/>
            <a:ext cx="4648200" cy="320675"/>
          </a:xfrm>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a:spLocks noGrp="1"/>
          </p:cNvSpPr>
          <p:nvPr>
            <p:ph type="title"/>
          </p:nvPr>
        </p:nvSpPr>
        <p:spPr>
          <a:xfrm>
            <a:off x="914400" y="808038"/>
            <a:ext cx="7391400" cy="715962"/>
          </a:xfrm>
          <a:prstGeom prst="rect">
            <a:avLst/>
          </a:prstGeom>
        </p:spPr>
        <p:txBody>
          <a:bodyPr vert="horz"/>
          <a:lstStyle>
            <a:lvl1pPr algn="l">
              <a:defRPr sz="4000">
                <a:solidFill>
                  <a:srgbClr val="092744"/>
                </a:solidFill>
              </a:defRPr>
            </a:lvl1pPr>
          </a:lstStyle>
          <a:p>
            <a:r>
              <a:rPr lang="en-US" dirty="0"/>
              <a:t>Click to edit Master title style</a:t>
            </a:r>
          </a:p>
        </p:txBody>
      </p:sp>
      <p:sp>
        <p:nvSpPr>
          <p:cNvPr id="8" name="Content Placeholder 2"/>
          <p:cNvSpPr>
            <a:spLocks noGrp="1"/>
          </p:cNvSpPr>
          <p:nvPr>
            <p:ph idx="1"/>
          </p:nvPr>
        </p:nvSpPr>
        <p:spPr>
          <a:xfrm>
            <a:off x="914400" y="1600200"/>
            <a:ext cx="7467600" cy="4068763"/>
          </a:xfrm>
          <a:prstGeom prst="rect">
            <a:avLst/>
          </a:prstGeom>
        </p:spPr>
        <p:txBody>
          <a:bodyPr vert="horz"/>
          <a:lstStyle>
            <a:lvl1pPr>
              <a:buFontTx/>
              <a:buNone/>
              <a:defRPr sz="2000">
                <a:solidFill>
                  <a:srgbClr val="578999"/>
                </a:solidFill>
              </a:defRPr>
            </a:lvl1pPr>
            <a:lvl2pPr>
              <a:buFontTx/>
              <a:buNone/>
              <a:defRPr sz="1800">
                <a:solidFill>
                  <a:schemeClr val="accent4">
                    <a:lumMod val="65000"/>
                    <a:lumOff val="35000"/>
                  </a:schemeClr>
                </a:solidFill>
              </a:defRPr>
            </a:lvl2pPr>
            <a:lvl3pPr>
              <a:buFontTx/>
              <a:buNone/>
              <a:defRPr sz="1600">
                <a:solidFill>
                  <a:schemeClr val="accent4">
                    <a:lumMod val="65000"/>
                    <a:lumOff val="35000"/>
                  </a:schemeClr>
                </a:solidFill>
              </a:defRPr>
            </a:lvl3pPr>
            <a:lvl4pPr>
              <a:buFontTx/>
              <a:buNone/>
              <a:defRPr sz="1400">
                <a:solidFill>
                  <a:schemeClr val="accent4">
                    <a:lumMod val="65000"/>
                    <a:lumOff val="35000"/>
                  </a:schemeClr>
                </a:solidFill>
              </a:defRPr>
            </a:lvl4pPr>
            <a:lvl5pPr>
              <a:buFontTx/>
              <a:buNone/>
              <a:defRPr sz="1400">
                <a:solidFill>
                  <a:schemeClr val="accent4">
                    <a:lumMod val="65000"/>
                    <a:lumOff val="3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0"/>
          </p:nvPr>
        </p:nvSpPr>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itle 1"/>
          <p:cNvSpPr>
            <a:spLocks noGrp="1"/>
          </p:cNvSpPr>
          <p:nvPr>
            <p:ph type="title"/>
          </p:nvPr>
        </p:nvSpPr>
        <p:spPr>
          <a:xfrm>
            <a:off x="914400" y="808038"/>
            <a:ext cx="7391400" cy="715962"/>
          </a:xfrm>
          <a:prstGeom prst="rect">
            <a:avLst/>
          </a:prstGeom>
        </p:spPr>
        <p:txBody>
          <a:bodyPr vert="horz"/>
          <a:lstStyle>
            <a:lvl1pPr algn="l">
              <a:defRPr sz="4000">
                <a:solidFill>
                  <a:srgbClr val="092744"/>
                </a:solidFill>
              </a:defRPr>
            </a:lvl1pPr>
          </a:lstStyle>
          <a:p>
            <a:r>
              <a:rPr lang="en-US" dirty="0"/>
              <a:t>Click to edit Master title style</a:t>
            </a:r>
          </a:p>
        </p:txBody>
      </p:sp>
      <p:sp>
        <p:nvSpPr>
          <p:cNvPr id="9" name="Content Placeholder 2"/>
          <p:cNvSpPr>
            <a:spLocks noGrp="1"/>
          </p:cNvSpPr>
          <p:nvPr>
            <p:ph idx="1"/>
          </p:nvPr>
        </p:nvSpPr>
        <p:spPr>
          <a:xfrm>
            <a:off x="914400" y="1600200"/>
            <a:ext cx="7467600" cy="4068763"/>
          </a:xfrm>
          <a:prstGeom prst="rect">
            <a:avLst/>
          </a:prstGeom>
        </p:spPr>
        <p:txBody>
          <a:bodyPr vert="horz"/>
          <a:lstStyle>
            <a:lvl1pPr>
              <a:buFontTx/>
              <a:buNone/>
              <a:defRPr sz="2000">
                <a:solidFill>
                  <a:schemeClr val="bg1"/>
                </a:solidFill>
              </a:defRPr>
            </a:lvl1pPr>
            <a:lvl2pPr>
              <a:buFontTx/>
              <a:buNone/>
              <a:defRPr sz="1800">
                <a:solidFill>
                  <a:schemeClr val="bg1"/>
                </a:solidFill>
              </a:defRPr>
            </a:lvl2pPr>
            <a:lvl3pPr>
              <a:buFontTx/>
              <a:buNone/>
              <a:defRPr sz="1600">
                <a:solidFill>
                  <a:schemeClr val="bg1"/>
                </a:solidFill>
              </a:defRPr>
            </a:lvl3pPr>
            <a:lvl4pPr>
              <a:buFontTx/>
              <a:buNone/>
              <a:defRPr sz="1400">
                <a:solidFill>
                  <a:schemeClr val="bg1"/>
                </a:solidFill>
              </a:defRPr>
            </a:lvl4pPr>
            <a:lvl5pPr>
              <a:buFontTx/>
              <a:buNone/>
              <a:defRPr sz="14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5"/>
          <p:cNvSpPr>
            <a:spLocks noGrp="1" noChangeArrowheads="1"/>
          </p:cNvSpPr>
          <p:nvPr>
            <p:ph type="ftr" sz="quarter" idx="10"/>
          </p:nvPr>
        </p:nvSpPr>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ftr" sz="quarter" idx="10"/>
          </p:nvPr>
        </p:nvSpPr>
        <p:spPr>
          <a:ln/>
        </p:spPr>
        <p:txBody>
          <a:bodyPr/>
          <a:lstStyle>
            <a:lvl1pPr>
              <a:defRPr/>
            </a:lvl1pPr>
          </a:lstStyle>
          <a:p>
            <a:pPr>
              <a:defRPr/>
            </a:pPr>
            <a:r>
              <a:rPr lang="en-US"/>
              <a:t>NFM-#### FOR BROKER/DEALER USE ONLY</a:t>
            </a:r>
            <a:r>
              <a:rPr lang="en-US">
                <a:cs typeface="Arial" pitchFamily="34" charset="0"/>
              </a:rPr>
              <a:t>—NOT FOR USE WITH THE PUBLIC</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Agenda (2 column)">
    <p:spTree>
      <p:nvGrpSpPr>
        <p:cNvPr id="1" name=""/>
        <p:cNvGrpSpPr/>
        <p:nvPr/>
      </p:nvGrpSpPr>
      <p:grpSpPr>
        <a:xfrm>
          <a:off x="0" y="0"/>
          <a:ext cx="0" cy="0"/>
          <a:chOff x="0" y="0"/>
          <a:chExt cx="0" cy="0"/>
        </a:xfrm>
      </p:grpSpPr>
      <p:cxnSp>
        <p:nvCxnSpPr>
          <p:cNvPr id="3" name="Straight Connector 2"/>
          <p:cNvCxnSpPr/>
          <p:nvPr userDrawn="1"/>
        </p:nvCxnSpPr>
        <p:spPr>
          <a:xfrm>
            <a:off x="228600" y="6477000"/>
            <a:ext cx="8686800" cy="1588"/>
          </a:xfrm>
          <a:prstGeom prst="line">
            <a:avLst/>
          </a:prstGeom>
          <a:ln w="6350">
            <a:solidFill>
              <a:srgbClr val="C9CAC8"/>
            </a:solidFill>
            <a:prstDash val="solid"/>
          </a:ln>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idx="4294967295"/>
          </p:nvPr>
        </p:nvSpPr>
        <p:spPr>
          <a:xfrm>
            <a:off x="457200" y="2667000"/>
            <a:ext cx="8229600" cy="2667000"/>
          </a:xfrm>
          <a:prstGeom prst="rect">
            <a:avLst/>
          </a:prstGeom>
        </p:spPr>
        <p:txBody>
          <a:bodyPr rtlCol="0">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0" i="0" u="none" strike="noStrike" kern="1200" cap="none" spc="0" normalizeH="0" baseline="0" noProof="0">
                <a:ln>
                  <a:noFill/>
                </a:ln>
                <a:solidFill>
                  <a:srgbClr val="747678"/>
                </a:solidFill>
                <a:effectLst/>
                <a:uLnTx/>
                <a:uFillTx/>
                <a:latin typeface="Arial" pitchFamily="34" charset="0"/>
                <a:cs typeface="Arial" pitchFamily="34" charset="0"/>
              </a:defRPr>
            </a:lvl1pPr>
          </a:lstStyle>
          <a:p>
            <a:pPr lvl="0"/>
            <a:r>
              <a:rPr lang="en-US" noProof="0" dirty="0"/>
              <a:t>Section I </a:t>
            </a:r>
            <a:r>
              <a:rPr lang="en-US" dirty="0"/>
              <a:t>header here</a:t>
            </a:r>
            <a:br>
              <a:rPr lang="en-US" noProof="0" dirty="0"/>
            </a:br>
            <a:r>
              <a:rPr lang="en-US" noProof="0" dirty="0"/>
              <a:t>Descriptive text here</a:t>
            </a:r>
          </a:p>
          <a:p>
            <a:pPr lvl="0"/>
            <a:endParaRPr lang="en-US" noProof="0" dirty="0"/>
          </a:p>
          <a:p>
            <a:pPr lvl="0"/>
            <a:r>
              <a:rPr lang="en-US" noProof="0" dirty="0"/>
              <a:t>Section II header here</a:t>
            </a:r>
            <a:br>
              <a:rPr lang="en-US" noProof="0" dirty="0"/>
            </a:br>
            <a:r>
              <a:rPr lang="en-US" noProof="0" dirty="0"/>
              <a:t>Descriptive text here</a:t>
            </a:r>
          </a:p>
          <a:p>
            <a:pPr lvl="0"/>
            <a:endParaRPr lang="en-US" noProof="0" dirty="0"/>
          </a:p>
          <a:p>
            <a:pPr lvl="0"/>
            <a:r>
              <a:rPr lang="en-US" noProof="0" dirty="0"/>
              <a:t>Section III header here</a:t>
            </a:r>
            <a:br>
              <a:rPr lang="en-US" noProof="0" dirty="0"/>
            </a:br>
            <a:r>
              <a:rPr lang="en-US" noProof="0" dirty="0"/>
              <a:t>Descriptive text here</a:t>
            </a:r>
          </a:p>
        </p:txBody>
      </p:sp>
      <p:sp>
        <p:nvSpPr>
          <p:cNvPr id="4" name="Slide Number Placeholder 5"/>
          <p:cNvSpPr>
            <a:spLocks noGrp="1"/>
          </p:cNvSpPr>
          <p:nvPr>
            <p:ph type="sldNum" sz="quarter" idx="10"/>
          </p:nvPr>
        </p:nvSpPr>
        <p:spPr>
          <a:xfrm>
            <a:off x="8077200" y="6523038"/>
            <a:ext cx="609600" cy="182562"/>
          </a:xfrm>
          <a:prstGeom prst="rect">
            <a:avLst/>
          </a:prstGeom>
        </p:spPr>
        <p:txBody>
          <a:bodyPr/>
          <a:lstStyle>
            <a:lvl1pPr>
              <a:defRPr sz="900" b="0">
                <a:solidFill>
                  <a:srgbClr val="747678"/>
                </a:solidFill>
                <a:latin typeface="Arial" pitchFamily="34" charset="0"/>
                <a:cs typeface="Arial" pitchFamily="34" charset="0"/>
              </a:defRPr>
            </a:lvl1pPr>
          </a:lstStyle>
          <a:p>
            <a:pPr>
              <a:defRPr/>
            </a:pPr>
            <a:fld id="{F648BFAD-907E-44FE-876A-58AB5A2F44AD}" type="slidenum">
              <a:rPr lang="en-US"/>
              <a:pPr>
                <a:defRPr/>
              </a:pPr>
              <a:t>‹#›</a:t>
            </a:fld>
            <a:endParaRPr lang="en-US" dirty="0"/>
          </a:p>
        </p:txBody>
      </p:sp>
    </p:spTree>
    <p:extLst>
      <p:ext uri="{BB962C8B-B14F-4D97-AF65-F5344CB8AC3E}">
        <p14:creationId xmlns:p14="http://schemas.microsoft.com/office/powerpoint/2010/main" val="25957238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228600" y="228600"/>
            <a:ext cx="8686800" cy="4724400"/>
          </a:xfrm>
          <a:prstGeom prst="rect">
            <a:avLst/>
          </a:prstGeom>
          <a:solidFill>
            <a:srgbClr val="1C57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solidFill>
                <a:srgbClr val="1A3D73"/>
              </a:solidFill>
            </a:endParaRPr>
          </a:p>
        </p:txBody>
      </p:sp>
      <p:pic>
        <p:nvPicPr>
          <p:cNvPr id="5" name="Picture 8" descr="NandEagle Horiz OYS 3C.nw_print.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1200" y="5410200"/>
            <a:ext cx="2336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24800" y="5638800"/>
            <a:ext cx="533400"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4"/>
          <p:cNvSpPr>
            <a:spLocks noGrp="1"/>
          </p:cNvSpPr>
          <p:nvPr>
            <p:ph type="ctrTitle"/>
          </p:nvPr>
        </p:nvSpPr>
        <p:spPr>
          <a:xfrm>
            <a:off x="685800" y="2362200"/>
            <a:ext cx="7772400" cy="1219200"/>
          </a:xfrm>
        </p:spPr>
        <p:txBody>
          <a:bodyPr tIns="0" rIns="0" bIns="0" anchor="t">
            <a:noAutofit/>
          </a:bodyPr>
          <a:lstStyle>
            <a:lvl1pPr>
              <a:defRPr sz="3600" b="0">
                <a:solidFill>
                  <a:schemeClr val="bg1"/>
                </a:solidFill>
              </a:defRPr>
            </a:lvl1pPr>
          </a:lstStyle>
          <a:p>
            <a:r>
              <a:rPr lang="en-US"/>
              <a:t>Click to edit Master title style</a:t>
            </a:r>
            <a:endParaRPr lang="en-US" dirty="0"/>
          </a:p>
        </p:txBody>
      </p:sp>
      <p:sp>
        <p:nvSpPr>
          <p:cNvPr id="12" name="Subtitle 5"/>
          <p:cNvSpPr>
            <a:spLocks noGrp="1"/>
          </p:cNvSpPr>
          <p:nvPr>
            <p:ph type="subTitle" idx="1"/>
          </p:nvPr>
        </p:nvSpPr>
        <p:spPr>
          <a:xfrm>
            <a:off x="685800" y="3657600"/>
            <a:ext cx="7772400" cy="609600"/>
          </a:xfrm>
        </p:spPr>
        <p:txBody>
          <a:bodyPr tIns="0" rIns="0" bIns="0">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600" b="1">
                <a:solidFill>
                  <a:srgbClr val="5BC6E8"/>
                </a:solidFill>
              </a:defRPr>
            </a:lvl1pPr>
          </a:lstStyle>
          <a:p>
            <a:r>
              <a:rPr lang="en-US"/>
              <a:t>Click to edit Master subtitle style</a:t>
            </a:r>
            <a:endParaRPr lang="en-US" dirty="0"/>
          </a:p>
        </p:txBody>
      </p:sp>
    </p:spTree>
    <p:extLst>
      <p:ext uri="{BB962C8B-B14F-4D97-AF65-F5344CB8AC3E}">
        <p14:creationId xmlns:p14="http://schemas.microsoft.com/office/powerpoint/2010/main" val="138702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2057400" y="6451600"/>
            <a:ext cx="3048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en-US" altLang="en-US" sz="900" dirty="0">
              <a:solidFill>
                <a:srgbClr val="58595B"/>
              </a:solidFill>
              <a:latin typeface="Times New Roman" panose="02020603050405020304" pitchFamily="18" charset="0"/>
              <a:ea typeface="+mn-ea"/>
              <a:cs typeface="Times New Roman" panose="02020603050405020304" pitchFamily="18" charset="0"/>
            </a:endParaRPr>
          </a:p>
        </p:txBody>
      </p:sp>
      <p:cxnSp>
        <p:nvCxnSpPr>
          <p:cNvPr id="5" name="Straight Connector 4"/>
          <p:cNvCxnSpPr/>
          <p:nvPr userDrawn="1"/>
        </p:nvCxnSpPr>
        <p:spPr>
          <a:xfrm>
            <a:off x="228600" y="6477000"/>
            <a:ext cx="8686800" cy="1588"/>
          </a:xfrm>
          <a:prstGeom prst="line">
            <a:avLst/>
          </a:prstGeom>
          <a:ln w="6350">
            <a:solidFill>
              <a:srgbClr val="C9CAC8"/>
            </a:solidFill>
            <a:prstDash val="solid"/>
          </a:ln>
        </p:spPr>
        <p:style>
          <a:lnRef idx="1">
            <a:schemeClr val="accent1"/>
          </a:lnRef>
          <a:fillRef idx="0">
            <a:schemeClr val="accent1"/>
          </a:fillRef>
          <a:effectRef idx="0">
            <a:schemeClr val="accent1"/>
          </a:effectRef>
          <a:fontRef idx="minor">
            <a:schemeClr val="tx1"/>
          </a:fontRef>
        </p:style>
      </p:cxnSp>
      <p:sp>
        <p:nvSpPr>
          <p:cNvPr id="10" name="Content Placeholder 2"/>
          <p:cNvSpPr>
            <a:spLocks noGrp="1"/>
          </p:cNvSpPr>
          <p:nvPr>
            <p:ph idx="1"/>
          </p:nvPr>
        </p:nvSpPr>
        <p:spPr>
          <a:xfrm>
            <a:off x="457200" y="1371600"/>
            <a:ext cx="8382000" cy="4343400"/>
          </a:xfrm>
        </p:spPr>
        <p:txBody>
          <a:bodyPr>
            <a:normAutofit/>
          </a:bodyPr>
          <a:lstStyle/>
          <a:p>
            <a:r>
              <a:rPr lang="en-US" dirty="0"/>
              <a:t>Text appears here</a:t>
            </a:r>
          </a:p>
          <a:p>
            <a:pPr lvl="1"/>
            <a:endParaRPr lang="en-US" dirty="0"/>
          </a:p>
          <a:p>
            <a:r>
              <a:rPr lang="en-US" dirty="0"/>
              <a:t>The content is bulleted, but the bullets can be removed</a:t>
            </a:r>
          </a:p>
          <a:p>
            <a:pPr lvl="1"/>
            <a:r>
              <a:rPr lang="en-US" dirty="0"/>
              <a:t>Sub bullet</a:t>
            </a:r>
          </a:p>
          <a:p>
            <a:pPr lvl="2"/>
            <a:r>
              <a:rPr lang="en-US" dirty="0"/>
              <a:t>Sub bullet</a:t>
            </a:r>
          </a:p>
          <a:p>
            <a:pPr lvl="3"/>
            <a:r>
              <a:rPr lang="en-US" dirty="0"/>
              <a:t>Sub bullet</a:t>
            </a:r>
          </a:p>
          <a:p>
            <a:pPr lvl="4"/>
            <a:r>
              <a:rPr lang="en-US" dirty="0"/>
              <a:t>Sub bullet</a:t>
            </a:r>
          </a:p>
        </p:txBody>
      </p:sp>
      <p:sp>
        <p:nvSpPr>
          <p:cNvPr id="11" name="Title 1"/>
          <p:cNvSpPr>
            <a:spLocks noGrp="1"/>
          </p:cNvSpPr>
          <p:nvPr>
            <p:ph type="title"/>
          </p:nvPr>
        </p:nvSpPr>
        <p:spPr>
          <a:xfrm>
            <a:off x="457200" y="457200"/>
            <a:ext cx="8382000" cy="561974"/>
          </a:xfrm>
        </p:spPr>
        <p:txBody>
          <a:bodyPr bIns="0" anchor="b">
            <a:noAutofit/>
          </a:bodyPr>
          <a:lstStyle>
            <a:lvl1pPr algn="l">
              <a:lnSpc>
                <a:spcPts val="2680"/>
              </a:lnSpc>
              <a:defRPr sz="2400" b="0" baseline="0">
                <a:solidFill>
                  <a:srgbClr val="002B45"/>
                </a:solidFill>
                <a:latin typeface="Arial" pitchFamily="34" charset="0"/>
                <a:cs typeface="Arial" pitchFamily="34" charset="0"/>
              </a:defRPr>
            </a:lvl1pPr>
          </a:lstStyle>
          <a:p>
            <a:r>
              <a:rPr lang="en-US"/>
              <a:t>Click to edit Master title style</a:t>
            </a:r>
            <a:endParaRPr lang="en-US" dirty="0"/>
          </a:p>
        </p:txBody>
      </p:sp>
      <p:sp>
        <p:nvSpPr>
          <p:cNvPr id="6" name="Slide Number Placeholder 5"/>
          <p:cNvSpPr>
            <a:spLocks noGrp="1"/>
          </p:cNvSpPr>
          <p:nvPr>
            <p:ph type="sldNum" sz="quarter" idx="10"/>
          </p:nvPr>
        </p:nvSpPr>
        <p:spPr>
          <a:xfrm>
            <a:off x="8077200" y="6523038"/>
            <a:ext cx="609600" cy="182562"/>
          </a:xfrm>
        </p:spPr>
        <p:txBody>
          <a:bodyPr/>
          <a:lstStyle>
            <a:lvl1pPr>
              <a:defRPr sz="900" b="0">
                <a:solidFill>
                  <a:srgbClr val="747678"/>
                </a:solidFill>
                <a:latin typeface="Arial" pitchFamily="34" charset="0"/>
                <a:cs typeface="Arial" pitchFamily="34" charset="0"/>
              </a:defRPr>
            </a:lvl1pPr>
          </a:lstStyle>
          <a:p>
            <a:pPr>
              <a:defRPr/>
            </a:pPr>
            <a:fld id="{DE1AB435-FC43-4863-A9E2-8E558CA352E9}" type="slidenum">
              <a:rPr lang="en-US"/>
              <a:pPr>
                <a:defRPr/>
              </a:pPr>
              <a:t>‹#›</a:t>
            </a:fld>
            <a:endParaRPr lang="en-US" dirty="0"/>
          </a:p>
        </p:txBody>
      </p:sp>
    </p:spTree>
    <p:extLst>
      <p:ext uri="{BB962C8B-B14F-4D97-AF65-F5344CB8AC3E}">
        <p14:creationId xmlns:p14="http://schemas.microsoft.com/office/powerpoint/2010/main" val="553151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2 column)">
    <p:spTree>
      <p:nvGrpSpPr>
        <p:cNvPr id="1" name=""/>
        <p:cNvGrpSpPr/>
        <p:nvPr/>
      </p:nvGrpSpPr>
      <p:grpSpPr>
        <a:xfrm>
          <a:off x="0" y="0"/>
          <a:ext cx="0" cy="0"/>
          <a:chOff x="0" y="0"/>
          <a:chExt cx="0" cy="0"/>
        </a:xfrm>
      </p:grpSpPr>
      <p:cxnSp>
        <p:nvCxnSpPr>
          <p:cNvPr id="3" name="Straight Connector 2"/>
          <p:cNvCxnSpPr/>
          <p:nvPr userDrawn="1"/>
        </p:nvCxnSpPr>
        <p:spPr>
          <a:xfrm>
            <a:off x="228600" y="6477000"/>
            <a:ext cx="8686800" cy="1588"/>
          </a:xfrm>
          <a:prstGeom prst="line">
            <a:avLst/>
          </a:prstGeom>
          <a:ln w="6350">
            <a:solidFill>
              <a:srgbClr val="C9CAC8"/>
            </a:solidFill>
            <a:prstDash val="solid"/>
          </a:ln>
        </p:spPr>
        <p:style>
          <a:lnRef idx="1">
            <a:schemeClr val="accent1"/>
          </a:lnRef>
          <a:fillRef idx="0">
            <a:schemeClr val="accent1"/>
          </a:fillRef>
          <a:effectRef idx="0">
            <a:schemeClr val="accent1"/>
          </a:effectRef>
          <a:fontRef idx="minor">
            <a:schemeClr val="tx1"/>
          </a:fontRef>
        </p:style>
      </p:cxnSp>
      <p:sp>
        <p:nvSpPr>
          <p:cNvPr id="10" name="Text Placeholder 2"/>
          <p:cNvSpPr>
            <a:spLocks noGrp="1"/>
          </p:cNvSpPr>
          <p:nvPr>
            <p:ph idx="4294967295"/>
          </p:nvPr>
        </p:nvSpPr>
        <p:spPr>
          <a:xfrm>
            <a:off x="457200" y="2667000"/>
            <a:ext cx="8229600" cy="2667000"/>
          </a:xfrm>
          <a:prstGeom prst="rect">
            <a:avLst/>
          </a:prstGeom>
        </p:spPr>
        <p:txBody>
          <a:bodyPr rtlCol="0">
            <a:normAutofit/>
          </a:bodyPr>
          <a:lstStyle>
            <a:lvl1pPr marL="0" marR="0" indent="0" algn="l" defTabSz="914400" rtl="0" eaLnBrk="1" fontAlgn="auto" latinLnBrk="0" hangingPunct="1">
              <a:lnSpc>
                <a:spcPct val="100000"/>
              </a:lnSpc>
              <a:spcBef>
                <a:spcPct val="0"/>
              </a:spcBef>
              <a:spcAft>
                <a:spcPts val="0"/>
              </a:spcAft>
              <a:buClrTx/>
              <a:buSzTx/>
              <a:buFontTx/>
              <a:buNone/>
              <a:tabLst/>
              <a:defRPr kumimoji="0" lang="en-US" sz="1800" b="0" i="0" u="none" strike="noStrike" kern="1200" cap="none" spc="0" normalizeH="0" baseline="0" noProof="0">
                <a:ln>
                  <a:noFill/>
                </a:ln>
                <a:solidFill>
                  <a:srgbClr val="747678"/>
                </a:solidFill>
                <a:effectLst/>
                <a:uLnTx/>
                <a:uFillTx/>
                <a:latin typeface="Arial" pitchFamily="34" charset="0"/>
                <a:cs typeface="Arial" pitchFamily="34" charset="0"/>
              </a:defRPr>
            </a:lvl1pPr>
          </a:lstStyle>
          <a:p>
            <a:pPr lvl="0"/>
            <a:r>
              <a:rPr lang="en-US" noProof="0" dirty="0"/>
              <a:t>Section I </a:t>
            </a:r>
            <a:r>
              <a:rPr lang="en-US" dirty="0"/>
              <a:t>header here</a:t>
            </a:r>
            <a:br>
              <a:rPr lang="en-US" noProof="0" dirty="0"/>
            </a:br>
            <a:r>
              <a:rPr lang="en-US" noProof="0" dirty="0"/>
              <a:t>Descriptive text here</a:t>
            </a:r>
          </a:p>
          <a:p>
            <a:pPr lvl="0"/>
            <a:endParaRPr lang="en-US" noProof="0" dirty="0"/>
          </a:p>
          <a:p>
            <a:pPr lvl="0"/>
            <a:r>
              <a:rPr lang="en-US" noProof="0" dirty="0"/>
              <a:t>Section II header here</a:t>
            </a:r>
            <a:br>
              <a:rPr lang="en-US" noProof="0" dirty="0"/>
            </a:br>
            <a:r>
              <a:rPr lang="en-US" noProof="0" dirty="0"/>
              <a:t>Descriptive text here</a:t>
            </a:r>
          </a:p>
          <a:p>
            <a:pPr lvl="0"/>
            <a:endParaRPr lang="en-US" noProof="0" dirty="0"/>
          </a:p>
          <a:p>
            <a:pPr lvl="0"/>
            <a:r>
              <a:rPr lang="en-US" noProof="0" dirty="0"/>
              <a:t>Section III header here</a:t>
            </a:r>
            <a:br>
              <a:rPr lang="en-US" noProof="0" dirty="0"/>
            </a:br>
            <a:r>
              <a:rPr lang="en-US" noProof="0" dirty="0"/>
              <a:t>Descriptive text here</a:t>
            </a:r>
          </a:p>
        </p:txBody>
      </p:sp>
      <p:sp>
        <p:nvSpPr>
          <p:cNvPr id="4" name="Slide Number Placeholder 5"/>
          <p:cNvSpPr>
            <a:spLocks noGrp="1"/>
          </p:cNvSpPr>
          <p:nvPr>
            <p:ph type="sldNum" sz="quarter" idx="10"/>
          </p:nvPr>
        </p:nvSpPr>
        <p:spPr>
          <a:xfrm>
            <a:off x="8077200" y="6523038"/>
            <a:ext cx="609600" cy="182562"/>
          </a:xfrm>
        </p:spPr>
        <p:txBody>
          <a:bodyPr/>
          <a:lstStyle>
            <a:lvl1pPr>
              <a:defRPr sz="900" b="0">
                <a:solidFill>
                  <a:srgbClr val="747678"/>
                </a:solidFill>
                <a:latin typeface="Arial" pitchFamily="34" charset="0"/>
                <a:cs typeface="Arial" pitchFamily="34" charset="0"/>
              </a:defRPr>
            </a:lvl1pPr>
          </a:lstStyle>
          <a:p>
            <a:pPr>
              <a:defRPr/>
            </a:pPr>
            <a:fld id="{F648BFAD-907E-44FE-876A-58AB5A2F44AD}" type="slidenum">
              <a:rPr lang="en-US"/>
              <a:pPr>
                <a:defRPr/>
              </a:pPr>
              <a:t>‹#›</a:t>
            </a:fld>
            <a:endParaRPr lang="en-US" dirty="0"/>
          </a:p>
        </p:txBody>
      </p:sp>
    </p:spTree>
    <p:extLst>
      <p:ext uri="{BB962C8B-B14F-4D97-AF65-F5344CB8AC3E}">
        <p14:creationId xmlns:p14="http://schemas.microsoft.com/office/powerpoint/2010/main" val="1207074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genda (3 column)">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2057400" y="6451600"/>
            <a:ext cx="3048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defRPr/>
            </a:pPr>
            <a:endParaRPr lang="en-US" altLang="en-US" sz="900" dirty="0">
              <a:solidFill>
                <a:srgbClr val="58595B"/>
              </a:solidFill>
              <a:latin typeface="Times New Roman" panose="02020603050405020304" pitchFamily="18" charset="0"/>
              <a:ea typeface="+mn-ea"/>
              <a:cs typeface="Times New Roman" panose="02020603050405020304" pitchFamily="18" charset="0"/>
            </a:endParaRPr>
          </a:p>
        </p:txBody>
      </p:sp>
      <p:cxnSp>
        <p:nvCxnSpPr>
          <p:cNvPr id="5" name="Straight Connector 4"/>
          <p:cNvCxnSpPr/>
          <p:nvPr userDrawn="1"/>
        </p:nvCxnSpPr>
        <p:spPr>
          <a:xfrm>
            <a:off x="457200" y="6477000"/>
            <a:ext cx="8229600" cy="1588"/>
          </a:xfrm>
          <a:prstGeom prst="line">
            <a:avLst/>
          </a:prstGeom>
          <a:ln w="6350">
            <a:solidFill>
              <a:srgbClr val="C9CAC8"/>
            </a:solidFill>
            <a:prstDash val="solid"/>
          </a:ln>
        </p:spPr>
        <p:style>
          <a:lnRef idx="1">
            <a:schemeClr val="accent1"/>
          </a:lnRef>
          <a:fillRef idx="0">
            <a:schemeClr val="accent1"/>
          </a:fillRef>
          <a:effectRef idx="0">
            <a:schemeClr val="accent1"/>
          </a:effectRef>
          <a:fontRef idx="minor">
            <a:schemeClr val="tx1"/>
          </a:fontRef>
        </p:style>
      </p:cxnSp>
      <p:sp>
        <p:nvSpPr>
          <p:cNvPr id="6" name="Rectangle 5"/>
          <p:cNvSpPr/>
          <p:nvPr userDrawn="1"/>
        </p:nvSpPr>
        <p:spPr>
          <a:xfrm>
            <a:off x="228600" y="228600"/>
            <a:ext cx="8686800" cy="6400800"/>
          </a:xfrm>
          <a:prstGeom prst="rect">
            <a:avLst/>
          </a:prstGeom>
          <a:solidFill>
            <a:srgbClr val="1C57A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400" dirty="0">
              <a:solidFill>
                <a:srgbClr val="FFFFFF"/>
              </a:solidFill>
            </a:endParaRPr>
          </a:p>
        </p:txBody>
      </p:sp>
      <p:sp>
        <p:nvSpPr>
          <p:cNvPr id="48" name="Title 4"/>
          <p:cNvSpPr>
            <a:spLocks noGrp="1"/>
          </p:cNvSpPr>
          <p:nvPr>
            <p:ph type="ctrTitle"/>
          </p:nvPr>
        </p:nvSpPr>
        <p:spPr>
          <a:xfrm>
            <a:off x="685800" y="2362200"/>
            <a:ext cx="7772400" cy="1219200"/>
          </a:xfrm>
        </p:spPr>
        <p:txBody>
          <a:bodyPr tIns="0" rIns="0" bIns="0" anchor="t">
            <a:noAutofit/>
          </a:bodyPr>
          <a:lstStyle>
            <a:lvl1pPr>
              <a:defRPr sz="3600" b="0">
                <a:solidFill>
                  <a:schemeClr val="bg1"/>
                </a:solidFill>
              </a:defRPr>
            </a:lvl1pPr>
          </a:lstStyle>
          <a:p>
            <a:r>
              <a:rPr lang="en-US"/>
              <a:t>Click to edit Master title style</a:t>
            </a:r>
            <a:endParaRPr lang="en-US" dirty="0"/>
          </a:p>
        </p:txBody>
      </p:sp>
      <p:sp>
        <p:nvSpPr>
          <p:cNvPr id="49" name="Subtitle 5"/>
          <p:cNvSpPr>
            <a:spLocks noGrp="1"/>
          </p:cNvSpPr>
          <p:nvPr>
            <p:ph type="subTitle" idx="1"/>
          </p:nvPr>
        </p:nvSpPr>
        <p:spPr>
          <a:xfrm>
            <a:off x="685800" y="3657600"/>
            <a:ext cx="7772400" cy="609600"/>
          </a:xfrm>
        </p:spPr>
        <p:txBody>
          <a:bodyPr tIns="0" rIns="0" bIns="0">
            <a:normAutofit/>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sz="1600" b="1">
                <a:solidFill>
                  <a:srgbClr val="5BC6E8"/>
                </a:solidFill>
              </a:defRPr>
            </a:lvl1pPr>
          </a:lstStyle>
          <a:p>
            <a:r>
              <a:rPr lang="en-US"/>
              <a:t>Click to edit Master subtitle style</a:t>
            </a:r>
            <a:endParaRPr lang="en-US" dirty="0"/>
          </a:p>
        </p:txBody>
      </p:sp>
    </p:spTree>
    <p:extLst>
      <p:ext uri="{BB962C8B-B14F-4D97-AF65-F5344CB8AC3E}">
        <p14:creationId xmlns:p14="http://schemas.microsoft.com/office/powerpoint/2010/main" val="34534855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ext - 1 Column">
    <p:spTree>
      <p:nvGrpSpPr>
        <p:cNvPr id="1" name=""/>
        <p:cNvGrpSpPr/>
        <p:nvPr/>
      </p:nvGrpSpPr>
      <p:grpSpPr>
        <a:xfrm>
          <a:off x="0" y="0"/>
          <a:ext cx="0" cy="0"/>
          <a:chOff x="0" y="0"/>
          <a:chExt cx="0" cy="0"/>
        </a:xfrm>
      </p:grpSpPr>
      <p:cxnSp>
        <p:nvCxnSpPr>
          <p:cNvPr id="4" name="Straight Connector 3"/>
          <p:cNvCxnSpPr/>
          <p:nvPr userDrawn="1"/>
        </p:nvCxnSpPr>
        <p:spPr>
          <a:xfrm>
            <a:off x="304800" y="6019800"/>
            <a:ext cx="8686800" cy="0"/>
          </a:xfrm>
          <a:prstGeom prst="line">
            <a:avLst/>
          </a:prstGeom>
          <a:ln>
            <a:solidFill>
              <a:schemeClr val="tx2">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9" name="Text Placeholder 8"/>
          <p:cNvSpPr>
            <a:spLocks noGrp="1"/>
          </p:cNvSpPr>
          <p:nvPr>
            <p:ph type="body" sz="quarter" idx="11"/>
          </p:nvPr>
        </p:nvSpPr>
        <p:spPr>
          <a:xfrm>
            <a:off x="533400" y="1828800"/>
            <a:ext cx="7315200" cy="411480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a:buChar char="•"/>
              <a:tabLst/>
              <a:defRPr baseline="0"/>
            </a:lvl1pPr>
            <a:lvl2pPr>
              <a:defRPr baseline="0"/>
            </a:lvl2pPr>
            <a:lvl5pPr marL="1260475" indent="-23495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3"/>
          <p:cNvSpPr>
            <a:spLocks noGrp="1"/>
          </p:cNvSpPr>
          <p:nvPr>
            <p:ph type="title"/>
          </p:nvPr>
        </p:nvSpPr>
        <p:spPr>
          <a:xfrm>
            <a:off x="301752" y="304800"/>
            <a:ext cx="8458200" cy="850392"/>
          </a:xfrm>
        </p:spPr>
        <p:txBody>
          <a:bodyPr anchor="b">
            <a:noAutofit/>
          </a:bodyPr>
          <a:lstStyle>
            <a:lvl1pPr>
              <a:defRPr sz="3000"/>
            </a:lvl1pPr>
          </a:lstStyle>
          <a:p>
            <a:r>
              <a:rPr lang="en-US"/>
              <a:t>Click to edit Master title style</a:t>
            </a:r>
            <a:endParaRPr lang="en-US" dirty="0"/>
          </a:p>
        </p:txBody>
      </p:sp>
      <p:sp>
        <p:nvSpPr>
          <p:cNvPr id="5" name="Slide Number Placeholder 5"/>
          <p:cNvSpPr>
            <a:spLocks noGrp="1"/>
          </p:cNvSpPr>
          <p:nvPr>
            <p:ph type="sldNum" sz="quarter" idx="12"/>
          </p:nvPr>
        </p:nvSpPr>
        <p:spPr>
          <a:xfrm>
            <a:off x="6819900" y="6572250"/>
            <a:ext cx="2133600" cy="236538"/>
          </a:xfrm>
        </p:spPr>
        <p:txBody>
          <a:bodyPr vert="horz" wrap="square" lIns="91440" tIns="45720" bIns="0" numCol="1" anchor="ctr" compatLnSpc="1">
            <a:prstTxWarp prst="textNoShape">
              <a:avLst/>
            </a:prstTxWarp>
          </a:bodyPr>
          <a:lstStyle>
            <a:lvl1pPr fontAlgn="base">
              <a:spcBef>
                <a:spcPct val="0"/>
              </a:spcBef>
              <a:spcAft>
                <a:spcPct val="0"/>
              </a:spcAft>
              <a:defRPr sz="900">
                <a:solidFill>
                  <a:srgbClr val="0D0D0D"/>
                </a:solidFill>
              </a:defRPr>
            </a:lvl1pPr>
          </a:lstStyle>
          <a:p>
            <a:pPr>
              <a:defRPr/>
            </a:pPr>
            <a:fld id="{AF6221AE-7C49-47F9-9D18-C8D36C822ABC}" type="slidenum">
              <a:rPr lang="en-US" altLang="en-US"/>
              <a:pPr>
                <a:defRPr/>
              </a:pPr>
              <a:t>‹#›</a:t>
            </a:fld>
            <a:endParaRPr lang="en-US" altLang="en-US" dirty="0"/>
          </a:p>
        </p:txBody>
      </p:sp>
    </p:spTree>
    <p:extLst>
      <p:ext uri="{BB962C8B-B14F-4D97-AF65-F5344CB8AC3E}">
        <p14:creationId xmlns:p14="http://schemas.microsoft.com/office/powerpoint/2010/main" val="19271858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sz="900">
                <a:latin typeface="Arial"/>
                <a:cs typeface="Arial"/>
              </a:defRPr>
            </a:lvl1pPr>
          </a:lstStyle>
          <a:p>
            <a:pPr>
              <a:defRPr/>
            </a:pPr>
            <a:fld id="{AA488A1A-8649-4198-9F22-FC8A94A0BA8C}" type="datetimeFigureOut">
              <a:rPr lang="en-US">
                <a:solidFill>
                  <a:srgbClr val="000000">
                    <a:tint val="75000"/>
                  </a:srgbClr>
                </a:solidFill>
              </a:rPr>
              <a:pPr>
                <a:defRPr/>
              </a:pPr>
              <a:t>8/27/2018</a:t>
            </a:fld>
            <a:endParaRPr lang="en-US" dirty="0">
              <a:solidFill>
                <a:srgbClr val="000000">
                  <a:tint val="75000"/>
                </a:srgbClr>
              </a:solidFill>
            </a:endParaRPr>
          </a:p>
        </p:txBody>
      </p:sp>
    </p:spTree>
    <p:extLst>
      <p:ext uri="{BB962C8B-B14F-4D97-AF65-F5344CB8AC3E}">
        <p14:creationId xmlns:p14="http://schemas.microsoft.com/office/powerpoint/2010/main" val="28268437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E0D23606-B877-4DCE-ACE0-789A0686273A}" type="datetimeFigureOut">
              <a:rPr lang="en-US">
                <a:solidFill>
                  <a:srgbClr val="000000">
                    <a:tint val="75000"/>
                  </a:srgbClr>
                </a:solidFill>
              </a:rPr>
              <a:pPr>
                <a:defRPr/>
              </a:pPr>
              <a:t>8/27/2018</a:t>
            </a:fld>
            <a:endParaRPr lang="en-US" dirty="0">
              <a:solidFill>
                <a:srgbClr val="000000">
                  <a:tint val="75000"/>
                </a:srgb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000000">
                  <a:tint val="75000"/>
                </a:srgbClr>
              </a:solidFill>
            </a:endParaRPr>
          </a:p>
        </p:txBody>
      </p:sp>
      <p:sp>
        <p:nvSpPr>
          <p:cNvPr id="4" name="Slide Number Placeholder 3"/>
          <p:cNvSpPr>
            <a:spLocks noGrp="1"/>
          </p:cNvSpPr>
          <p:nvPr>
            <p:ph type="sldNum" sz="quarter" idx="12"/>
          </p:nvPr>
        </p:nvSpPr>
        <p:spPr/>
        <p:txBody>
          <a:bodyPr vert="horz" wrap="square" lIns="86493" tIns="43247" bIns="43247" numCol="1" compatLnSpc="1">
            <a:prstTxWarp prst="textNoShape">
              <a:avLst/>
            </a:prstTxWarp>
          </a:bodyPr>
          <a:lstStyle>
            <a:lvl1pPr fontAlgn="base">
              <a:spcBef>
                <a:spcPct val="0"/>
              </a:spcBef>
              <a:spcAft>
                <a:spcPct val="0"/>
              </a:spcAft>
              <a:defRPr/>
            </a:lvl1pPr>
          </a:lstStyle>
          <a:p>
            <a:pPr>
              <a:defRPr/>
            </a:pPr>
            <a:fld id="{38FCC679-7025-4644-A507-87B18381B57C}" type="slidenum">
              <a:rPr lang="en-US" altLang="en-US"/>
              <a:pPr>
                <a:defRPr/>
              </a:pPr>
              <a:t>‹#›</a:t>
            </a:fld>
            <a:endParaRPr lang="en-US" altLang="en-US" dirty="0"/>
          </a:p>
        </p:txBody>
      </p:sp>
    </p:spTree>
    <p:extLst>
      <p:ext uri="{BB962C8B-B14F-4D97-AF65-F5344CB8AC3E}">
        <p14:creationId xmlns:p14="http://schemas.microsoft.com/office/powerpoint/2010/main" val="1716129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w/ footnote">
    <p:spTree>
      <p:nvGrpSpPr>
        <p:cNvPr id="1" name=""/>
        <p:cNvGrpSpPr/>
        <p:nvPr/>
      </p:nvGrpSpPr>
      <p:grpSpPr>
        <a:xfrm>
          <a:off x="0" y="0"/>
          <a:ext cx="0" cy="0"/>
          <a:chOff x="0" y="0"/>
          <a:chExt cx="0" cy="0"/>
        </a:xfrm>
      </p:grpSpPr>
      <p:pic>
        <p:nvPicPr>
          <p:cNvPr id="5" name="Picture 7" descr="slides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2057400" y="6451600"/>
            <a:ext cx="3048000"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0" hangingPunct="0">
              <a:defRPr/>
            </a:pPr>
            <a:endParaRPr lang="en-US" altLang="en-US" sz="900" dirty="0">
              <a:solidFill>
                <a:srgbClr val="58595B"/>
              </a:solidFill>
              <a:latin typeface="Times New Roman" panose="02020603050405020304" pitchFamily="18" charset="0"/>
              <a:ea typeface="+mn-ea"/>
              <a:cs typeface="Times New Roman" panose="02020603050405020304" pitchFamily="18" charset="0"/>
            </a:endParaRPr>
          </a:p>
        </p:txBody>
      </p:sp>
      <p:sp>
        <p:nvSpPr>
          <p:cNvPr id="7" name="TextBox 6"/>
          <p:cNvSpPr txBox="1">
            <a:spLocks noChangeArrowheads="1"/>
          </p:cNvSpPr>
          <p:nvPr userDrawn="1"/>
        </p:nvSpPr>
        <p:spPr bwMode="auto">
          <a:xfrm>
            <a:off x="762000" y="457200"/>
            <a:ext cx="38100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0" hangingPunct="0">
              <a:defRPr/>
            </a:pPr>
            <a:r>
              <a:rPr lang="en-US" altLang="en-US" sz="900" b="1" dirty="0">
                <a:solidFill>
                  <a:srgbClr val="7F7F7F"/>
                </a:solidFill>
                <a:ea typeface="+mn-ea"/>
              </a:rPr>
              <a:t>Nationwide YourLife</a:t>
            </a:r>
            <a:r>
              <a:rPr lang="en-US" altLang="en-US" sz="900" b="1" baseline="30000" dirty="0">
                <a:solidFill>
                  <a:srgbClr val="7F7F7F"/>
                </a:solidFill>
                <a:ea typeface="+mn-ea"/>
              </a:rPr>
              <a:t>®</a:t>
            </a:r>
            <a:r>
              <a:rPr lang="en-US" altLang="en-US" sz="900" b="1" dirty="0">
                <a:solidFill>
                  <a:srgbClr val="7F7F7F"/>
                </a:solidFill>
                <a:ea typeface="+mn-ea"/>
              </a:rPr>
              <a:t> Indexed Universal Life product suite</a:t>
            </a:r>
          </a:p>
        </p:txBody>
      </p:sp>
      <p:sp>
        <p:nvSpPr>
          <p:cNvPr id="8" name="TextBox 7"/>
          <p:cNvSpPr txBox="1">
            <a:spLocks noChangeArrowheads="1"/>
          </p:cNvSpPr>
          <p:nvPr userDrawn="1"/>
        </p:nvSpPr>
        <p:spPr bwMode="auto">
          <a:xfrm>
            <a:off x="4648200" y="457200"/>
            <a:ext cx="38100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0" hangingPunct="0">
              <a:defRPr/>
            </a:pPr>
            <a:r>
              <a:rPr lang="en-US" altLang="en-US" sz="900" dirty="0">
                <a:solidFill>
                  <a:srgbClr val="7F7F7F"/>
                </a:solidFill>
                <a:ea typeface="+mn-ea"/>
              </a:rPr>
              <a:t>Nationwide is on your side</a:t>
            </a:r>
            <a:r>
              <a:rPr lang="en-US" altLang="en-US" sz="800" baseline="55000" dirty="0">
                <a:solidFill>
                  <a:srgbClr val="7F7F7F"/>
                </a:solidFill>
                <a:ea typeface="+mn-ea"/>
              </a:rPr>
              <a:t>®</a:t>
            </a:r>
            <a:endParaRPr lang="en-US" altLang="en-US" sz="900" baseline="30000" dirty="0">
              <a:solidFill>
                <a:srgbClr val="7F7F7F"/>
              </a:solidFill>
              <a:ea typeface="+mn-ea"/>
            </a:endParaRPr>
          </a:p>
        </p:txBody>
      </p:sp>
      <p:sp>
        <p:nvSpPr>
          <p:cNvPr id="10" name="Content Placeholder 2"/>
          <p:cNvSpPr>
            <a:spLocks noGrp="1"/>
          </p:cNvSpPr>
          <p:nvPr>
            <p:ph idx="1"/>
          </p:nvPr>
        </p:nvSpPr>
        <p:spPr>
          <a:xfrm>
            <a:off x="762000" y="1752600"/>
            <a:ext cx="7696200" cy="3962400"/>
          </a:xfrm>
        </p:spPr>
        <p:txBody>
          <a:bodyPr>
            <a:normAutofit/>
          </a:bodyPr>
          <a:lstStyle>
            <a:lvl1pPr>
              <a:defRPr>
                <a:solidFill>
                  <a:srgbClr val="333333"/>
                </a:solidFill>
              </a:defRPr>
            </a:lvl1pPr>
            <a:lvl2pPr>
              <a:defRPr>
                <a:solidFill>
                  <a:srgbClr val="333333"/>
                </a:solidFill>
              </a:defRPr>
            </a:lvl2pPr>
            <a:lvl3pPr>
              <a:defRPr>
                <a:solidFill>
                  <a:srgbClr val="333333"/>
                </a:solidFill>
              </a:defRPr>
            </a:lvl3pPr>
            <a:lvl4pPr>
              <a:defRPr>
                <a:solidFill>
                  <a:srgbClr val="333333"/>
                </a:solidFill>
              </a:defRPr>
            </a:lvl4pPr>
            <a:lvl5pPr>
              <a:defRPr>
                <a:solidFill>
                  <a:srgbClr val="33333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p:cNvSpPr>
            <a:spLocks noGrp="1"/>
          </p:cNvSpPr>
          <p:nvPr>
            <p:ph type="title"/>
          </p:nvPr>
        </p:nvSpPr>
        <p:spPr>
          <a:xfrm>
            <a:off x="762000" y="990600"/>
            <a:ext cx="7696200" cy="561974"/>
          </a:xfrm>
        </p:spPr>
        <p:txBody>
          <a:bodyPr bIns="0" anchor="b">
            <a:noAutofit/>
          </a:bodyPr>
          <a:lstStyle>
            <a:lvl1pPr algn="l">
              <a:lnSpc>
                <a:spcPts val="2680"/>
              </a:lnSpc>
              <a:defRPr sz="2400" b="0" baseline="0">
                <a:solidFill>
                  <a:srgbClr val="003B60"/>
                </a:solidFill>
                <a:latin typeface="Arial" pitchFamily="34" charset="0"/>
                <a:cs typeface="Arial" pitchFamily="34" charset="0"/>
              </a:defRPr>
            </a:lvl1pPr>
          </a:lstStyle>
          <a:p>
            <a:r>
              <a:rPr lang="en-US"/>
              <a:t>Click to edit Master title style</a:t>
            </a:r>
            <a:endParaRPr lang="en-US" dirty="0"/>
          </a:p>
        </p:txBody>
      </p:sp>
      <p:sp>
        <p:nvSpPr>
          <p:cNvPr id="13" name="Content Placeholder 2"/>
          <p:cNvSpPr>
            <a:spLocks noGrp="1"/>
          </p:cNvSpPr>
          <p:nvPr>
            <p:ph idx="10"/>
          </p:nvPr>
        </p:nvSpPr>
        <p:spPr>
          <a:xfrm>
            <a:off x="762000" y="5791200"/>
            <a:ext cx="7512823" cy="480503"/>
          </a:xfrm>
        </p:spPr>
        <p:txBody>
          <a:bodyPr rIns="0" anchor="b">
            <a:normAutofit/>
          </a:bodyPr>
          <a:lstStyle>
            <a:lvl1pPr marL="171450" marR="0" indent="-171450" algn="l" defTabSz="457200" rtl="0" eaLnBrk="1" fontAlgn="auto" latinLnBrk="0" hangingPunct="1">
              <a:lnSpc>
                <a:spcPct val="100000"/>
              </a:lnSpc>
              <a:spcBef>
                <a:spcPct val="20000"/>
              </a:spcBef>
              <a:spcAft>
                <a:spcPts val="0"/>
              </a:spcAft>
              <a:buClrTx/>
              <a:buSzTx/>
              <a:buFont typeface="Arial"/>
              <a:buNone/>
              <a:tabLst>
                <a:tab pos="114300" algn="l"/>
              </a:tabLst>
              <a:defRPr sz="1050" baseline="0">
                <a:solidFill>
                  <a:schemeClr val="bg1">
                    <a:lumMod val="50000"/>
                  </a:schemeClr>
                </a:solidFill>
                <a:latin typeface="Arial"/>
                <a:cs typeface="Arial"/>
              </a:defRPr>
            </a:lvl1pPr>
            <a:lvl2pPr>
              <a:defRPr sz="1800"/>
            </a:lvl2pPr>
          </a:lstStyle>
          <a:p>
            <a:pPr lvl="0"/>
            <a:r>
              <a:rPr lang="en-US"/>
              <a:t>Click to edit Master text styles</a:t>
            </a:r>
          </a:p>
        </p:txBody>
      </p:sp>
    </p:spTree>
    <p:extLst>
      <p:ext uri="{BB962C8B-B14F-4D97-AF65-F5344CB8AC3E}">
        <p14:creationId xmlns:p14="http://schemas.microsoft.com/office/powerpoint/2010/main" val="310410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ftr" sz="quarter" idx="3"/>
          </p:nvPr>
        </p:nvSpPr>
        <p:spPr bwMode="auto">
          <a:xfrm>
            <a:off x="990600" y="6400800"/>
            <a:ext cx="4648200" cy="320675"/>
          </a:xfrm>
          <a:prstGeom prst="rect">
            <a:avLst/>
          </a:prstGeom>
          <a:noFill/>
          <a:ln w="9525">
            <a:noFill/>
            <a:miter lim="800000"/>
            <a:headEnd/>
            <a:tailEnd/>
          </a:ln>
          <a:effectLst/>
        </p:spPr>
        <p:txBody>
          <a:bodyPr vert="horz" wrap="square" lIns="0" tIns="45720" rIns="91440" bIns="45720" numCol="1" anchor="ctr" anchorCtr="0" compatLnSpc="1">
            <a:prstTxWarp prst="textNoShape">
              <a:avLst/>
            </a:prstTxWarp>
          </a:bodyPr>
          <a:lstStyle>
            <a:lvl1pPr>
              <a:defRPr sz="800">
                <a:solidFill>
                  <a:schemeClr val="tx1">
                    <a:lumMod val="75000"/>
                    <a:lumOff val="25000"/>
                  </a:schemeClr>
                </a:solidFill>
                <a:latin typeface="Arial" pitchFamily="34" charset="0"/>
                <a:ea typeface="ＭＳ Ｐゴシック" charset="-128"/>
                <a:cs typeface="+mn-cs"/>
              </a:defRPr>
            </a:lvl1pPr>
          </a:lstStyle>
          <a:p>
            <a:pPr>
              <a:defRPr/>
            </a:pPr>
            <a:r>
              <a:rPr lang="en-US" dirty="0"/>
              <a:t>NFM-#### FOR BROKER/DEALER USE ONLY</a:t>
            </a:r>
            <a:r>
              <a:rPr lang="en-US" dirty="0">
                <a:cs typeface="Arial" pitchFamily="34" charset="0"/>
              </a:rPr>
              <a:t>—NOT FOR USE WITH THE PUBLIC</a:t>
            </a:r>
          </a:p>
        </p:txBody>
      </p:sp>
      <p:sp>
        <p:nvSpPr>
          <p:cNvPr id="1031" name="Rectangle 7"/>
          <p:cNvSpPr>
            <a:spLocks noChangeArrowheads="1"/>
          </p:cNvSpPr>
          <p:nvPr/>
        </p:nvSpPr>
        <p:spPr bwMode="auto">
          <a:xfrm>
            <a:off x="8458200" y="6400800"/>
            <a:ext cx="457200" cy="320675"/>
          </a:xfrm>
          <a:prstGeom prst="rect">
            <a:avLst/>
          </a:prstGeom>
          <a:noFill/>
          <a:ln w="9525">
            <a:noFill/>
            <a:miter lim="800000"/>
            <a:headEnd/>
            <a:tailEnd/>
          </a:ln>
          <a:effectLst/>
        </p:spPr>
        <p:txBody>
          <a:bodyPr lIns="0" anchor="ctr"/>
          <a:lstStyle/>
          <a:p>
            <a:pPr algn="r">
              <a:defRPr/>
            </a:pPr>
            <a:fld id="{4EE4F73A-6E6D-4F73-AC2E-F51E5C035D1B}" type="slidenum">
              <a:rPr lang="en-US" sz="800">
                <a:solidFill>
                  <a:schemeClr val="bg2"/>
                </a:solidFill>
                <a:latin typeface="Arial" pitchFamily="34" charset="0"/>
                <a:ea typeface="ＭＳ Ｐゴシック" charset="-128"/>
              </a:rPr>
              <a:pPr algn="r">
                <a:defRPr/>
              </a:pPr>
              <a:t>‹#›</a:t>
            </a:fld>
            <a:endParaRPr lang="en-US" sz="800">
              <a:solidFill>
                <a:schemeClr val="bg2"/>
              </a:solidFill>
              <a:latin typeface="Arial" pitchFamily="34" charset="0"/>
              <a:ea typeface="ＭＳ Ｐゴシック" charset="-128"/>
              <a:cs typeface="Arial" pitchFamily="34" charset="0"/>
            </a:endParaRP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6" r:id="rId14"/>
  </p:sldLayoutIdLst>
  <p:hf sldNum="0"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1430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endParaRPr lang="en-US">
              <a:solidFill>
                <a:srgbClr val="000000">
                  <a:tint val="75000"/>
                </a:srgbClr>
              </a:solidFill>
              <a:ea typeface="+mn-ea"/>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solidFill>
                <a:srgbClr val="000000">
                  <a:tint val="75000"/>
                </a:srgbClr>
              </a:solidFill>
              <a:ea typeface="+mn-ea"/>
            </a:endParaRPr>
          </a:p>
        </p:txBody>
      </p:sp>
      <p:sp>
        <p:nvSpPr>
          <p:cNvPr id="7" name="Slide Number Placeholder 5"/>
          <p:cNvSpPr>
            <a:spLocks noGrp="1"/>
          </p:cNvSpPr>
          <p:nvPr>
            <p:ph type="sldNum" sz="quarter" idx="4"/>
          </p:nvPr>
        </p:nvSpPr>
        <p:spPr>
          <a:xfrm>
            <a:off x="6553200" y="6464300"/>
            <a:ext cx="2133600" cy="184150"/>
          </a:xfrm>
          <a:prstGeom prst="rect">
            <a:avLst/>
          </a:prstGeom>
        </p:spPr>
        <p:txBody>
          <a:bodyPr rIns="0" anchor="t" anchorCtr="0"/>
          <a:lstStyle>
            <a:lvl1pPr algn="r" eaLnBrk="1" fontAlgn="auto" hangingPunct="1">
              <a:spcBef>
                <a:spcPts val="0"/>
              </a:spcBef>
              <a:spcAft>
                <a:spcPts val="0"/>
              </a:spcAft>
              <a:defRPr sz="800" b="0">
                <a:solidFill>
                  <a:srgbClr val="747678"/>
                </a:solidFill>
                <a:latin typeface="Arial" pitchFamily="34" charset="0"/>
                <a:cs typeface="Arial" pitchFamily="34" charset="0"/>
              </a:defRPr>
            </a:lvl1pPr>
          </a:lstStyle>
          <a:p>
            <a:pPr>
              <a:defRPr/>
            </a:pPr>
            <a:endParaRPr lang="en-US">
              <a:ea typeface="+mn-ea"/>
            </a:endParaRPr>
          </a:p>
        </p:txBody>
      </p:sp>
    </p:spTree>
    <p:extLst>
      <p:ext uri="{BB962C8B-B14F-4D97-AF65-F5344CB8AC3E}">
        <p14:creationId xmlns:p14="http://schemas.microsoft.com/office/powerpoint/2010/main" val="49236292"/>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Lst>
  <p:hf hdr="0" ftr="0" dt="0"/>
  <p:txStyles>
    <p:titleStyle>
      <a:lvl1pPr algn="l" rtl="0" eaLnBrk="0" fontAlgn="base" hangingPunct="0">
        <a:spcBef>
          <a:spcPct val="0"/>
        </a:spcBef>
        <a:spcAft>
          <a:spcPct val="0"/>
        </a:spcAft>
        <a:defRPr lang="en-US" sz="2400" b="1" kern="1200" dirty="0">
          <a:solidFill>
            <a:srgbClr val="000000"/>
          </a:solidFill>
          <a:latin typeface="Arial" pitchFamily="34" charset="0"/>
          <a:ea typeface="+mj-ea"/>
          <a:cs typeface="Arial" pitchFamily="34" charset="0"/>
        </a:defRPr>
      </a:lvl1pPr>
      <a:lvl2pPr algn="l" rtl="0" eaLnBrk="0" fontAlgn="base" hangingPunct="0">
        <a:spcBef>
          <a:spcPct val="0"/>
        </a:spcBef>
        <a:spcAft>
          <a:spcPct val="0"/>
        </a:spcAft>
        <a:defRPr sz="2400" b="1">
          <a:solidFill>
            <a:srgbClr val="000000"/>
          </a:solidFill>
          <a:latin typeface="Arial" panose="020B0604020202020204" pitchFamily="34" charset="0"/>
          <a:cs typeface="Arial" panose="020B0604020202020204" pitchFamily="34" charset="0"/>
        </a:defRPr>
      </a:lvl2pPr>
      <a:lvl3pPr algn="l" rtl="0" eaLnBrk="0" fontAlgn="base" hangingPunct="0">
        <a:spcBef>
          <a:spcPct val="0"/>
        </a:spcBef>
        <a:spcAft>
          <a:spcPct val="0"/>
        </a:spcAft>
        <a:defRPr sz="2400" b="1">
          <a:solidFill>
            <a:srgbClr val="000000"/>
          </a:solidFill>
          <a:latin typeface="Arial" panose="020B0604020202020204" pitchFamily="34" charset="0"/>
          <a:cs typeface="Arial" panose="020B0604020202020204" pitchFamily="34" charset="0"/>
        </a:defRPr>
      </a:lvl3pPr>
      <a:lvl4pPr algn="l" rtl="0" eaLnBrk="0" fontAlgn="base" hangingPunct="0">
        <a:spcBef>
          <a:spcPct val="0"/>
        </a:spcBef>
        <a:spcAft>
          <a:spcPct val="0"/>
        </a:spcAft>
        <a:defRPr sz="2400" b="1">
          <a:solidFill>
            <a:srgbClr val="000000"/>
          </a:solidFill>
          <a:latin typeface="Arial" panose="020B0604020202020204" pitchFamily="34" charset="0"/>
          <a:cs typeface="Arial" panose="020B0604020202020204" pitchFamily="34" charset="0"/>
        </a:defRPr>
      </a:lvl4pPr>
      <a:lvl5pPr algn="l" rtl="0" eaLnBrk="0" fontAlgn="base" hangingPunct="0">
        <a:spcBef>
          <a:spcPct val="0"/>
        </a:spcBef>
        <a:spcAft>
          <a:spcPct val="0"/>
        </a:spcAft>
        <a:defRPr sz="2400" b="1">
          <a:solidFill>
            <a:srgbClr val="000000"/>
          </a:solidFill>
          <a:latin typeface="Arial" panose="020B0604020202020204" pitchFamily="34" charset="0"/>
          <a:cs typeface="Arial" panose="020B0604020202020204" pitchFamily="34" charset="0"/>
        </a:defRPr>
      </a:lvl5pPr>
      <a:lvl6pPr marL="457200" algn="l" rtl="0" fontAlgn="base">
        <a:spcBef>
          <a:spcPct val="0"/>
        </a:spcBef>
        <a:spcAft>
          <a:spcPct val="0"/>
        </a:spcAft>
        <a:defRPr sz="2400" b="1">
          <a:solidFill>
            <a:srgbClr val="000000"/>
          </a:solidFill>
          <a:latin typeface="Arial" panose="020B0604020202020204" pitchFamily="34" charset="0"/>
          <a:cs typeface="Arial" panose="020B0604020202020204" pitchFamily="34" charset="0"/>
        </a:defRPr>
      </a:lvl6pPr>
      <a:lvl7pPr marL="914400" algn="l" rtl="0" fontAlgn="base">
        <a:spcBef>
          <a:spcPct val="0"/>
        </a:spcBef>
        <a:spcAft>
          <a:spcPct val="0"/>
        </a:spcAft>
        <a:defRPr sz="2400" b="1">
          <a:solidFill>
            <a:srgbClr val="000000"/>
          </a:solidFill>
          <a:latin typeface="Arial" panose="020B0604020202020204" pitchFamily="34" charset="0"/>
          <a:cs typeface="Arial" panose="020B0604020202020204" pitchFamily="34" charset="0"/>
        </a:defRPr>
      </a:lvl7pPr>
      <a:lvl8pPr marL="1371600" algn="l" rtl="0" fontAlgn="base">
        <a:spcBef>
          <a:spcPct val="0"/>
        </a:spcBef>
        <a:spcAft>
          <a:spcPct val="0"/>
        </a:spcAft>
        <a:defRPr sz="2400" b="1">
          <a:solidFill>
            <a:srgbClr val="000000"/>
          </a:solidFill>
          <a:latin typeface="Arial" panose="020B0604020202020204" pitchFamily="34" charset="0"/>
          <a:cs typeface="Arial" panose="020B0604020202020204" pitchFamily="34" charset="0"/>
        </a:defRPr>
      </a:lvl8pPr>
      <a:lvl9pPr marL="1828800" algn="l" rtl="0" fontAlgn="base">
        <a:spcBef>
          <a:spcPct val="0"/>
        </a:spcBef>
        <a:spcAft>
          <a:spcPct val="0"/>
        </a:spcAft>
        <a:defRPr sz="2400" b="1">
          <a:solidFill>
            <a:srgbClr val="000000"/>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itchFamily="34" charset="0"/>
          <a:ea typeface="+mn-ea"/>
          <a:cs typeface="Arial" pitchFamily="34" charset="0"/>
        </a:defRPr>
      </a:lvl1pPr>
      <a:lvl2pPr marL="568325" indent="-222250"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itchFamily="34" charset="0"/>
          <a:ea typeface="+mn-ea"/>
          <a:cs typeface="Arial" pitchFamily="34" charset="0"/>
        </a:defRPr>
      </a:lvl2pPr>
      <a:lvl3pPr marL="798513" indent="-230188"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itchFamily="34" charset="0"/>
          <a:ea typeface="+mn-ea"/>
          <a:cs typeface="Arial" pitchFamily="34" charset="0"/>
        </a:defRPr>
      </a:lvl3pPr>
      <a:lvl4pPr marL="1030288" indent="-231775"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itchFamily="34" charset="0"/>
          <a:ea typeface="+mn-ea"/>
          <a:cs typeface="Arial" pitchFamily="34" charset="0"/>
        </a:defRPr>
      </a:lvl4pPr>
      <a:lvl5pPr marL="1260475" indent="-230188" algn="l" rtl="0" eaLnBrk="0" fontAlgn="base" hangingPunct="0">
        <a:spcBef>
          <a:spcPct val="20000"/>
        </a:spcBef>
        <a:spcAft>
          <a:spcPct val="0"/>
        </a:spcAft>
        <a:buFont typeface="Arial" panose="020B0604020202020204" pitchFamily="34" charset="0"/>
        <a:buChar char="»"/>
        <a:defRPr lang="en-US" sz="1600" kern="1200" dirty="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7" name="Rectangle 3"/>
          <p:cNvSpPr txBox="1">
            <a:spLocks noChangeArrowheads="1"/>
          </p:cNvSpPr>
          <p:nvPr/>
        </p:nvSpPr>
        <p:spPr bwMode="auto">
          <a:xfrm>
            <a:off x="457200" y="4572000"/>
            <a:ext cx="5638800" cy="609600"/>
          </a:xfrm>
          <a:prstGeom prst="rect">
            <a:avLst/>
          </a:prstGeom>
          <a:noFill/>
          <a:ln w="9525">
            <a:noFill/>
            <a:miter lim="800000"/>
            <a:headEnd/>
            <a:tailEnd/>
          </a:ln>
        </p:spPr>
        <p:txBody>
          <a:bodyPr lIns="0" tIns="0" rIns="0" bIns="0" anchor="t" anchorCtr="0"/>
          <a:lstStyle/>
          <a:p>
            <a:pPr>
              <a:lnSpc>
                <a:spcPts val="1375"/>
              </a:lnSpc>
              <a:spcAft>
                <a:spcPts val="300"/>
              </a:spcAft>
            </a:pPr>
            <a:r>
              <a:rPr lang="en-US" sz="1400" dirty="0">
                <a:solidFill>
                  <a:srgbClr val="FFFFFF"/>
                </a:solidFill>
              </a:rPr>
              <a:t>Brought to you by the</a:t>
            </a:r>
          </a:p>
          <a:p>
            <a:pPr>
              <a:lnSpc>
                <a:spcPct val="90000"/>
              </a:lnSpc>
            </a:pPr>
            <a:r>
              <a:rPr lang="en-US" dirty="0">
                <a:solidFill>
                  <a:srgbClr val="FFFFFF"/>
                </a:solidFill>
                <a:cs typeface="Arial" charset="0"/>
              </a:rPr>
              <a:t>Advanced Consulting Group of </a:t>
            </a:r>
            <a:r>
              <a:rPr lang="en-US" dirty="0">
                <a:solidFill>
                  <a:srgbClr val="FFFFFF"/>
                </a:solidFill>
              </a:rPr>
              <a:t>Nationwide</a:t>
            </a:r>
            <a:r>
              <a:rPr lang="en-US" sz="1200" baseline="60000" dirty="0">
                <a:solidFill>
                  <a:srgbClr val="FFFFFF"/>
                </a:solidFill>
                <a:cs typeface="Arial" charset="0"/>
              </a:rPr>
              <a:t>®</a:t>
            </a:r>
            <a:r>
              <a:rPr lang="en-US" dirty="0">
                <a:solidFill>
                  <a:srgbClr val="FFFFFF"/>
                </a:solidFill>
                <a:cs typeface="Arial" charset="0"/>
              </a:rPr>
              <a:t> </a:t>
            </a:r>
          </a:p>
        </p:txBody>
      </p:sp>
      <p:sp>
        <p:nvSpPr>
          <p:cNvPr id="2" name="Title 1"/>
          <p:cNvSpPr>
            <a:spLocks noGrp="1"/>
          </p:cNvSpPr>
          <p:nvPr>
            <p:ph type="title"/>
          </p:nvPr>
        </p:nvSpPr>
        <p:spPr>
          <a:xfrm>
            <a:off x="457200" y="2362200"/>
            <a:ext cx="5791200" cy="1905000"/>
          </a:xfrm>
        </p:spPr>
        <p:txBody>
          <a:bodyPr/>
          <a:lstStyle/>
          <a:p>
            <a:r>
              <a:rPr lang="en-US" dirty="0"/>
              <a:t>The Insurance Based Income Solution</a:t>
            </a:r>
          </a:p>
        </p:txBody>
      </p:sp>
      <p:sp>
        <p:nvSpPr>
          <p:cNvPr id="5" name="TextBox 4"/>
          <p:cNvSpPr txBox="1"/>
          <p:nvPr/>
        </p:nvSpPr>
        <p:spPr>
          <a:xfrm>
            <a:off x="457200" y="6153090"/>
            <a:ext cx="5181600" cy="461665"/>
          </a:xfrm>
          <a:prstGeom prst="rect">
            <a:avLst/>
          </a:prstGeom>
          <a:noFill/>
        </p:spPr>
        <p:txBody>
          <a:bodyPr wrap="square" lIns="0" tIns="0" rIns="0" bIns="0" rtlCol="0">
            <a:spAutoFit/>
          </a:bodyPr>
          <a:lstStyle/>
          <a:p>
            <a:r>
              <a:rPr lang="en-US" sz="1000" dirty="0">
                <a:solidFill>
                  <a:schemeClr val="bg1"/>
                </a:solidFill>
              </a:rPr>
              <a:t>Nationwide, the Nationwide N and Eagle, Nationwide is on your side and other marks displayed in this presentation are service marks of Nationwide Mutual Insurance Company or its affiliates, unless otherwise disclosed. © 2017 Nationwide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9"/>
          <p:cNvSpPr>
            <a:spLocks noGrp="1"/>
          </p:cNvSpPr>
          <p:nvPr>
            <p:ph type="title"/>
          </p:nvPr>
        </p:nvSpPr>
        <p:spPr bwMode="auto">
          <a:xfrm>
            <a:off x="0" y="381000"/>
            <a:ext cx="8763000" cy="715962"/>
          </a:xfrm>
          <a:noFill/>
          <a:ln>
            <a:miter lim="800000"/>
            <a:headEnd/>
            <a:tailEnd/>
          </a:ln>
        </p:spPr>
        <p:txBody>
          <a:bodyPr wrap="square" lIns="91440" tIns="45720" rIns="91440" bIns="45720" numCol="1" anchor="t" anchorCtr="0" compatLnSpc="1">
            <a:prstTxWarp prst="textNoShape">
              <a:avLst/>
            </a:prstTxWarp>
          </a:bodyPr>
          <a:lstStyle/>
          <a:p>
            <a:pPr algn="ctr"/>
            <a:r>
              <a:rPr lang="en-US" sz="3600" dirty="0">
                <a:ea typeface="ＭＳ Ｐゴシック" pitchFamily="34" charset="-128"/>
              </a:rPr>
              <a:t>Some things you need to know</a:t>
            </a:r>
          </a:p>
        </p:txBody>
      </p:sp>
      <p:sp>
        <p:nvSpPr>
          <p:cNvPr id="8196" name="Content Placeholder 10"/>
          <p:cNvSpPr>
            <a:spLocks noGrp="1"/>
          </p:cNvSpPr>
          <p:nvPr>
            <p:ph idx="1"/>
          </p:nvPr>
        </p:nvSpPr>
        <p:spPr bwMode="auto">
          <a:xfrm>
            <a:off x="304800" y="1295400"/>
            <a:ext cx="8229600" cy="4114800"/>
          </a:xfrm>
          <a:noFill/>
          <a:ln>
            <a:miter lim="800000"/>
            <a:headEnd/>
            <a:tailEnd/>
          </a:ln>
        </p:spPr>
        <p:txBody>
          <a:bodyPr wrap="square" lIns="91440" tIns="45720" rIns="91440" bIns="45720" numCol="1" anchor="t" anchorCtr="0" compatLnSpc="1">
            <a:prstTxWarp prst="textNoShape">
              <a:avLst/>
            </a:prstTxWarp>
          </a:bodyPr>
          <a:lstStyle/>
          <a:p>
            <a:pPr lvl="0">
              <a:buFontTx/>
              <a:buChar char="•"/>
            </a:pPr>
            <a:r>
              <a:rPr lang="en-US" sz="1600" dirty="0">
                <a:solidFill>
                  <a:srgbClr val="000000"/>
                </a:solidFill>
                <a:ea typeface="ＭＳ Ｐゴシック"/>
                <a:cs typeface="ＭＳ Ｐゴシック"/>
              </a:rPr>
              <a:t>This presentation is for educational purposes only and is not intended to be a solicitation or sale of a specific product or service. </a:t>
            </a:r>
          </a:p>
          <a:p>
            <a:pPr lvl="0">
              <a:buFontTx/>
              <a:buChar char="•"/>
            </a:pPr>
            <a:r>
              <a:rPr lang="en-US" sz="1600" dirty="0">
                <a:solidFill>
                  <a:srgbClr val="000000"/>
                </a:solidFill>
                <a:ea typeface="ＭＳ Ｐゴシック"/>
                <a:cs typeface="ＭＳ Ｐゴシック"/>
              </a:rPr>
              <a:t>The general information in this presentation is not intended to be nor should be treated as tax, legal, accounting or other professional advice. Additional facts and circumstances may exist that would impact the tax treatment of a specific transaction. Taxpayers should seek advice from an independent tax advisor before acting on any information presented.</a:t>
            </a:r>
          </a:p>
          <a:p>
            <a:pPr lvl="0">
              <a:buFontTx/>
              <a:buChar char="•"/>
            </a:pPr>
            <a:r>
              <a:rPr lang="en-US" sz="1600" dirty="0">
                <a:solidFill>
                  <a:srgbClr val="000000"/>
                </a:solidFill>
              </a:rPr>
              <a:t>Federal tax laws are complex and subject to change. The information contained herein is not intended to be, and should not be construed to be, tax or legal advice. Neither Nationwide nor its representatives give legal or tax advice. Consult with your attorney or tax advisor for answers to specific questions.</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9" name="Footer Placeholder 3"/>
          <p:cNvSpPr txBox="1">
            <a:spLocks/>
          </p:cNvSpPr>
          <p:nvPr/>
        </p:nvSpPr>
        <p:spPr bwMode="auto">
          <a:xfrm>
            <a:off x="533400" y="6324600"/>
            <a:ext cx="1676400" cy="320675"/>
          </a:xfrm>
          <a:prstGeom prst="rect">
            <a:avLst/>
          </a:prstGeom>
          <a:noFill/>
          <a:ln w="9525">
            <a:noFill/>
            <a:miter lim="800000"/>
            <a:headEnd/>
            <a:tailEnd/>
          </a:ln>
          <a:effectLst/>
        </p:spPr>
        <p:txBody>
          <a:bodyPr vert="horz" wrap="square" lIns="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chemeClr val="tx1">
                    <a:lumMod val="75000"/>
                    <a:lumOff val="25000"/>
                  </a:schemeClr>
                </a:solidFill>
                <a:effectLst/>
                <a:uLnTx/>
                <a:uFillTx/>
                <a:latin typeface="Arial" charset="0"/>
                <a:ea typeface="ＭＳ Ｐゴシック" pitchFamily="34" charset="-128"/>
                <a:cs typeface="+mn-cs"/>
              </a:rPr>
              <a:t>NFM-15616AO.1 (</a:t>
            </a:r>
            <a:r>
              <a:rPr lang="en-US" sz="1000" noProof="0" dirty="0">
                <a:solidFill>
                  <a:schemeClr val="tx1">
                    <a:lumMod val="75000"/>
                    <a:lumOff val="25000"/>
                  </a:schemeClr>
                </a:solidFill>
              </a:rPr>
              <a:t>08</a:t>
            </a:r>
            <a:r>
              <a:rPr kumimoji="0" lang="en-US" sz="1000" b="0" i="0" u="none" strike="noStrike" kern="1200" cap="none" spc="0" normalizeH="0" baseline="0" noProof="0" dirty="0">
                <a:ln>
                  <a:noFill/>
                </a:ln>
                <a:solidFill>
                  <a:schemeClr val="tx1">
                    <a:lumMod val="75000"/>
                    <a:lumOff val="25000"/>
                  </a:schemeClr>
                </a:solidFill>
                <a:effectLst/>
                <a:uLnTx/>
                <a:uFillTx/>
                <a:latin typeface="Arial" charset="0"/>
                <a:ea typeface="ＭＳ Ｐゴシック" pitchFamily="34" charset="-128"/>
                <a:cs typeface="+mn-cs"/>
              </a:rPr>
              <a:t>/17)</a:t>
            </a:r>
            <a:endParaRPr kumimoji="0" lang="en-US" sz="1000" b="0" i="0" u="none" strike="noStrike" kern="1200" cap="none" spc="0" normalizeH="0" baseline="0" noProof="0" dirty="0">
              <a:ln>
                <a:noFill/>
              </a:ln>
              <a:solidFill>
                <a:schemeClr val="tx1">
                  <a:lumMod val="75000"/>
                  <a:lumOff val="25000"/>
                </a:schemeClr>
              </a:solidFill>
              <a:effectLst/>
              <a:uLnTx/>
              <a:uFillTx/>
              <a:latin typeface="Arial" charset="0"/>
              <a:ea typeface="ＭＳ Ｐゴシック" pitchFamily="34" charset="-128"/>
              <a:cs typeface="Arial" charset="0"/>
            </a:endParaRPr>
          </a:p>
        </p:txBody>
      </p:sp>
      <p:pic>
        <p:nvPicPr>
          <p:cNvPr id="7" name="Picture 6" descr="FDIC disclosure box.bmp"/>
          <p:cNvPicPr>
            <a:picLocks noChangeAspect="1"/>
          </p:cNvPicPr>
          <p:nvPr/>
        </p:nvPicPr>
        <p:blipFill>
          <a:blip r:embed="rId2"/>
          <a:stretch>
            <a:fillRect/>
          </a:stretch>
        </p:blipFill>
        <p:spPr>
          <a:xfrm>
            <a:off x="1295400" y="5486400"/>
            <a:ext cx="6172200" cy="569805"/>
          </a:xfrm>
          <a:prstGeom prst="rect">
            <a:avLst/>
          </a:prstGeom>
        </p:spPr>
      </p:pic>
    </p:spTree>
    <p:extLst>
      <p:ext uri="{BB962C8B-B14F-4D97-AF65-F5344CB8AC3E}">
        <p14:creationId xmlns:p14="http://schemas.microsoft.com/office/powerpoint/2010/main" val="130125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ln>
            <a:miter lim="800000"/>
            <a:headEnd/>
            <a:tailEnd/>
          </a:ln>
        </p:spPr>
        <p:txBody>
          <a:bodyPr wrap="square" lIns="91440" tIns="45720" rIns="91440" bIns="45720" numCol="1" anchor="t" anchorCtr="0" compatLnSpc="1">
            <a:prstTxWarp prst="textNoShape">
              <a:avLst/>
            </a:prstTxWarp>
          </a:bodyPr>
          <a:lstStyle/>
          <a:p>
            <a:pPr eaLnBrk="1" hangingPunct="1">
              <a:defRPr/>
            </a:pPr>
            <a:r>
              <a:rPr lang="en-US" sz="4000" spc="-130" dirty="0">
                <a:ea typeface="+mj-ea"/>
                <a:cs typeface="+mj-cs"/>
              </a:rPr>
              <a:t>Agenda</a:t>
            </a:r>
          </a:p>
        </p:txBody>
      </p:sp>
      <p:sp>
        <p:nvSpPr>
          <p:cNvPr id="7171" name="Rectangle 3"/>
          <p:cNvSpPr>
            <a:spLocks noGrp="1" noChangeArrowheads="1"/>
          </p:cNvSpPr>
          <p:nvPr>
            <p:ph idx="1"/>
          </p:nvPr>
        </p:nvSpPr>
        <p:spPr bwMode="auto">
          <a:xfrm>
            <a:off x="914400" y="1905000"/>
            <a:ext cx="7391400" cy="3753950"/>
          </a:xfrm>
          <a:prstGeom prst="rect">
            <a:avLst/>
          </a:prstGeom>
          <a:noFill/>
          <a:ln>
            <a:miter lim="800000"/>
            <a:headEnd/>
            <a:tailEnd/>
          </a:ln>
        </p:spPr>
        <p:txBody>
          <a:bodyPr/>
          <a:lstStyle/>
          <a:p>
            <a:pPr marL="173038" indent="-173038" eaLnBrk="1" hangingPunct="1">
              <a:lnSpc>
                <a:spcPct val="125000"/>
              </a:lnSpc>
              <a:buClr>
                <a:schemeClr val="accent4">
                  <a:lumMod val="50000"/>
                  <a:lumOff val="50000"/>
                </a:schemeClr>
              </a:buClr>
              <a:buSzPct val="85000"/>
            </a:pPr>
            <a:r>
              <a:rPr lang="en-US" sz="2400" dirty="0">
                <a:solidFill>
                  <a:schemeClr val="accent4">
                    <a:lumMod val="50000"/>
                    <a:lumOff val="50000"/>
                  </a:schemeClr>
                </a:solidFill>
                <a:ea typeface="ＭＳ Ｐゴシック" pitchFamily="34" charset="-128"/>
              </a:rPr>
              <a:t>What is an Insurance Based Income Solution?</a:t>
            </a:r>
          </a:p>
          <a:p>
            <a:pPr marL="173038" indent="-173038" eaLnBrk="1" hangingPunct="1">
              <a:lnSpc>
                <a:spcPct val="125000"/>
              </a:lnSpc>
              <a:buClr>
                <a:schemeClr val="accent4">
                  <a:lumMod val="50000"/>
                  <a:lumOff val="50000"/>
                </a:schemeClr>
              </a:buClr>
              <a:buSzPct val="85000"/>
            </a:pPr>
            <a:r>
              <a:rPr lang="en-US" sz="2400" dirty="0">
                <a:solidFill>
                  <a:schemeClr val="accent4">
                    <a:lumMod val="50000"/>
                    <a:lumOff val="50000"/>
                  </a:schemeClr>
                </a:solidFill>
                <a:ea typeface="ＭＳ Ｐゴシック" pitchFamily="34" charset="-128"/>
              </a:rPr>
              <a:t>Taxation</a:t>
            </a:r>
          </a:p>
          <a:p>
            <a:pPr marL="173038" indent="-173038" eaLnBrk="1" hangingPunct="1">
              <a:lnSpc>
                <a:spcPct val="125000"/>
              </a:lnSpc>
              <a:buClr>
                <a:schemeClr val="accent4">
                  <a:lumMod val="50000"/>
                  <a:lumOff val="50000"/>
                </a:schemeClr>
              </a:buClr>
              <a:buSzPct val="85000"/>
            </a:pPr>
            <a:r>
              <a:rPr lang="en-US" sz="2400" dirty="0">
                <a:solidFill>
                  <a:schemeClr val="accent4">
                    <a:lumMod val="50000"/>
                    <a:lumOff val="50000"/>
                  </a:schemeClr>
                </a:solidFill>
                <a:ea typeface="ＭＳ Ｐゴシック" pitchFamily="34" charset="-128"/>
              </a:rPr>
              <a:t>Policy considerations</a:t>
            </a:r>
          </a:p>
          <a:p>
            <a:pPr marL="173038" indent="-173038" eaLnBrk="1" hangingPunct="1">
              <a:lnSpc>
                <a:spcPct val="125000"/>
              </a:lnSpc>
              <a:buClr>
                <a:schemeClr val="accent4">
                  <a:lumMod val="50000"/>
                  <a:lumOff val="50000"/>
                </a:schemeClr>
              </a:buClr>
              <a:buSzPct val="85000"/>
            </a:pPr>
            <a:r>
              <a:rPr lang="en-US" sz="2400" dirty="0">
                <a:solidFill>
                  <a:schemeClr val="accent4">
                    <a:lumMod val="50000"/>
                    <a:lumOff val="50000"/>
                  </a:schemeClr>
                </a:solidFill>
                <a:ea typeface="ＭＳ Ｐゴシック" pitchFamily="34" charset="-128"/>
              </a:rPr>
              <a:t>Mechanics</a:t>
            </a:r>
          </a:p>
          <a:p>
            <a:pPr marL="173038" indent="-173038" eaLnBrk="1" hangingPunct="1">
              <a:lnSpc>
                <a:spcPct val="125000"/>
              </a:lnSpc>
              <a:buClr>
                <a:schemeClr val="accent4">
                  <a:lumMod val="50000"/>
                  <a:lumOff val="50000"/>
                </a:schemeClr>
              </a:buClr>
              <a:buSzPct val="85000"/>
            </a:pPr>
            <a:r>
              <a:rPr lang="en-US" sz="2400" dirty="0">
                <a:solidFill>
                  <a:schemeClr val="accent4">
                    <a:lumMod val="50000"/>
                    <a:lumOff val="50000"/>
                  </a:schemeClr>
                </a:solidFill>
                <a:ea typeface="ＭＳ Ｐゴシック" pitchFamily="34" charset="-128"/>
              </a:rPr>
              <a:t>Prospects</a:t>
            </a:r>
          </a:p>
          <a:p>
            <a:pPr marL="173038" indent="-173038" eaLnBrk="1" hangingPunct="1">
              <a:lnSpc>
                <a:spcPct val="125000"/>
              </a:lnSpc>
              <a:buClr>
                <a:schemeClr val="accent4">
                  <a:lumMod val="50000"/>
                  <a:lumOff val="50000"/>
                </a:schemeClr>
              </a:buClr>
              <a:buSzPct val="85000"/>
            </a:pPr>
            <a:r>
              <a:rPr lang="en-US" sz="2400" dirty="0">
                <a:solidFill>
                  <a:schemeClr val="accent4">
                    <a:lumMod val="50000"/>
                    <a:lumOff val="50000"/>
                  </a:schemeClr>
                </a:solidFill>
                <a:ea typeface="ＭＳ Ｐゴシック" pitchFamily="34" charset="-128"/>
              </a:rPr>
              <a:t>Case studies</a:t>
            </a:r>
          </a:p>
          <a:p>
            <a:pPr marL="173038" indent="-173038" eaLnBrk="1" hangingPunct="1">
              <a:lnSpc>
                <a:spcPct val="125000"/>
              </a:lnSpc>
              <a:buClr>
                <a:schemeClr val="accent4">
                  <a:lumMod val="50000"/>
                  <a:lumOff val="50000"/>
                </a:schemeClr>
              </a:buClr>
              <a:buSzPct val="85000"/>
            </a:pPr>
            <a:r>
              <a:rPr lang="en-US" sz="2400" dirty="0">
                <a:solidFill>
                  <a:schemeClr val="accent4">
                    <a:lumMod val="50000"/>
                    <a:lumOff val="50000"/>
                  </a:schemeClr>
                </a:solidFill>
                <a:ea typeface="ＭＳ Ｐゴシック" pitchFamily="34" charset="-128"/>
              </a:rPr>
              <a:t>Funding the Insurance Based Income Solution</a:t>
            </a:r>
          </a:p>
        </p:txBody>
      </p:sp>
      <p:sp>
        <p:nvSpPr>
          <p:cNvPr id="7"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319088"/>
            <a:ext cx="7391400" cy="715962"/>
          </a:xfrm>
        </p:spPr>
        <p:txBody>
          <a:bodyPr/>
          <a:lstStyle/>
          <a:p>
            <a:pPr algn="ctr"/>
            <a:r>
              <a:rPr lang="en-US" sz="3600" dirty="0"/>
              <a:t>Insurance Based Income Solution</a:t>
            </a:r>
          </a:p>
        </p:txBody>
      </p:sp>
      <p:sp>
        <p:nvSpPr>
          <p:cNvPr id="3" name="Content Placeholder 2"/>
          <p:cNvSpPr>
            <a:spLocks noGrp="1"/>
          </p:cNvSpPr>
          <p:nvPr>
            <p:ph idx="1"/>
          </p:nvPr>
        </p:nvSpPr>
        <p:spPr>
          <a:xfrm>
            <a:off x="990600" y="1069352"/>
            <a:ext cx="7467600" cy="4798048"/>
          </a:xfrm>
        </p:spPr>
        <p:txBody>
          <a:bodyPr/>
          <a:lstStyle/>
          <a:p>
            <a:pPr>
              <a:buFont typeface="Arial" pitchFamily="34" charset="0"/>
              <a:buChar char="‒"/>
            </a:pPr>
            <a:r>
              <a:rPr lang="en-US" sz="2800" dirty="0">
                <a:solidFill>
                  <a:schemeClr val="accent4">
                    <a:lumMod val="50000"/>
                    <a:lumOff val="50000"/>
                  </a:schemeClr>
                </a:solidFill>
                <a:ea typeface="ＭＳ Ｐゴシック" pitchFamily="34" charset="-128"/>
              </a:rPr>
              <a:t>Personally-owned cash value life insurance policy that</a:t>
            </a:r>
          </a:p>
          <a:p>
            <a:pPr lvl="2">
              <a:buFont typeface="Arial" pitchFamily="34" charset="0"/>
              <a:buChar char="•"/>
            </a:pPr>
            <a:r>
              <a:rPr lang="en-US" sz="2400" dirty="0">
                <a:solidFill>
                  <a:schemeClr val="accent4">
                    <a:lumMod val="50000"/>
                    <a:lumOff val="50000"/>
                  </a:schemeClr>
                </a:solidFill>
                <a:ea typeface="ＭＳ Ｐゴシック" pitchFamily="34" charset="-128"/>
              </a:rPr>
              <a:t>Provides income-tax free death benefit for the insured’s family, </a:t>
            </a:r>
            <a:r>
              <a:rPr lang="en-US" sz="2400" u="sng" dirty="0">
                <a:solidFill>
                  <a:schemeClr val="accent4">
                    <a:lumMod val="50000"/>
                    <a:lumOff val="50000"/>
                  </a:schemeClr>
                </a:solidFill>
                <a:ea typeface="ＭＳ Ｐゴシック" pitchFamily="34" charset="-128"/>
              </a:rPr>
              <a:t>and</a:t>
            </a:r>
            <a:endParaRPr lang="en-US" sz="2400" dirty="0">
              <a:solidFill>
                <a:schemeClr val="accent4">
                  <a:lumMod val="50000"/>
                  <a:lumOff val="50000"/>
                </a:schemeClr>
              </a:solidFill>
              <a:ea typeface="ＭＳ Ｐゴシック" pitchFamily="34" charset="-128"/>
            </a:endParaRPr>
          </a:p>
          <a:p>
            <a:pPr lvl="2">
              <a:buFont typeface="Arial" pitchFamily="34" charset="0"/>
              <a:buChar char="•"/>
            </a:pPr>
            <a:r>
              <a:rPr lang="en-US" sz="2400" dirty="0">
                <a:solidFill>
                  <a:schemeClr val="accent4">
                    <a:lumMod val="50000"/>
                    <a:lumOff val="50000"/>
                  </a:schemeClr>
                </a:solidFill>
                <a:ea typeface="ＭＳ Ｐゴシック" pitchFamily="34" charset="-128"/>
              </a:rPr>
              <a:t>Provides supplemental retirement income</a:t>
            </a:r>
          </a:p>
          <a:p>
            <a:pPr lvl="3">
              <a:buFont typeface="Courier New" pitchFamily="49" charset="0"/>
              <a:buChar char="o"/>
            </a:pPr>
            <a:r>
              <a:rPr lang="en-US" sz="2400" dirty="0">
                <a:solidFill>
                  <a:schemeClr val="accent4">
                    <a:lumMod val="50000"/>
                    <a:lumOff val="50000"/>
                  </a:schemeClr>
                </a:solidFill>
                <a:ea typeface="ＭＳ Ｐゴシック" pitchFamily="34" charset="-128"/>
              </a:rPr>
              <a:t>Tax-deferred investment</a:t>
            </a:r>
          </a:p>
          <a:p>
            <a:pPr lvl="3">
              <a:buFont typeface="Courier New" pitchFamily="49" charset="0"/>
              <a:buChar char="o"/>
            </a:pPr>
            <a:r>
              <a:rPr lang="en-US" sz="2400" dirty="0">
                <a:solidFill>
                  <a:schemeClr val="accent4">
                    <a:lumMod val="50000"/>
                    <a:lumOff val="50000"/>
                  </a:schemeClr>
                </a:solidFill>
                <a:ea typeface="ＭＳ Ｐゴシック" pitchFamily="34" charset="-128"/>
              </a:rPr>
              <a:t>Withdraw cash value income-tax free up to basis; then make loans against the cash value</a:t>
            </a:r>
          </a:p>
          <a:p>
            <a:pPr lvl="4">
              <a:buFont typeface="Courier New" pitchFamily="49" charset="0"/>
              <a:buChar char="o"/>
            </a:pPr>
            <a:r>
              <a:rPr lang="en-US" sz="2000" dirty="0">
                <a:solidFill>
                  <a:schemeClr val="accent4">
                    <a:lumMod val="50000"/>
                    <a:lumOff val="50000"/>
                  </a:schemeClr>
                </a:solidFill>
                <a:ea typeface="ＭＳ Ｐゴシック" pitchFamily="34" charset="-128"/>
              </a:rPr>
              <a:t>Care must be taken when borrowing against the policy to avoid policy lapse and adverse tax treatment</a:t>
            </a:r>
          </a:p>
          <a:p>
            <a:pPr lvl="4">
              <a:buFont typeface="Courier New" pitchFamily="49" charset="0"/>
              <a:buChar char="o"/>
            </a:pPr>
            <a:endParaRPr lang="en-US" sz="2400" dirty="0">
              <a:solidFill>
                <a:schemeClr val="accent4">
                  <a:lumMod val="50000"/>
                  <a:lumOff val="50000"/>
                </a:schemeClr>
              </a:solidFill>
              <a:ea typeface="ＭＳ Ｐゴシック" pitchFamily="34" charset="-128"/>
            </a:endParaRPr>
          </a:p>
          <a:p>
            <a:endParaRPr lang="en-US" sz="2400" dirty="0"/>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grpSp>
        <p:nvGrpSpPr>
          <p:cNvPr id="7" name="Group 6"/>
          <p:cNvGrpSpPr/>
          <p:nvPr/>
        </p:nvGrpSpPr>
        <p:grpSpPr>
          <a:xfrm>
            <a:off x="152400" y="4038600"/>
            <a:ext cx="2438400" cy="2133600"/>
            <a:chOff x="91244" y="4114800"/>
            <a:chExt cx="2423355" cy="204663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44" y="4114800"/>
              <a:ext cx="2423355" cy="2046630"/>
            </a:xfrm>
            <a:prstGeom prst="rect">
              <a:avLst/>
            </a:prstGeom>
          </p:spPr>
        </p:pic>
        <p:sp>
          <p:nvSpPr>
            <p:cNvPr id="6" name="TextBox 5"/>
            <p:cNvSpPr txBox="1"/>
            <p:nvPr/>
          </p:nvSpPr>
          <p:spPr>
            <a:xfrm rot="20106044">
              <a:off x="401686" y="4302762"/>
              <a:ext cx="868114" cy="338554"/>
            </a:xfrm>
            <a:prstGeom prst="rect">
              <a:avLst/>
            </a:prstGeom>
            <a:noFill/>
          </p:spPr>
          <p:txBody>
            <a:bodyPr wrap="square" rtlCol="0">
              <a:spAutoFit/>
            </a:bodyPr>
            <a:lstStyle/>
            <a:p>
              <a:r>
                <a:rPr lang="en-US" sz="800" dirty="0">
                  <a:latin typeface="Courier" pitchFamily="49" charset="0"/>
                </a:rPr>
                <a:t>Life Insurance</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90600"/>
            <a:ext cx="8764674" cy="5453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txBox="1">
            <a:spLocks/>
          </p:cNvSpPr>
          <p:nvPr/>
        </p:nvSpPr>
        <p:spPr>
          <a:xfrm>
            <a:off x="664698" y="162997"/>
            <a:ext cx="7391400" cy="715962"/>
          </a:xfrm>
          <a:prstGeom prst="rect">
            <a:avLst/>
          </a:prstGeom>
        </p:spPr>
        <p:txBody>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3600" kern="0"/>
              <a:t>Insurance Based Income Solution</a:t>
            </a:r>
            <a:endParaRPr lang="en-US" sz="3600" kern="0" dirty="0"/>
          </a:p>
        </p:txBody>
      </p:sp>
    </p:spTree>
    <p:extLst>
      <p:ext uri="{BB962C8B-B14F-4D97-AF65-F5344CB8AC3E}">
        <p14:creationId xmlns:p14="http://schemas.microsoft.com/office/powerpoint/2010/main" val="237114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7391400" cy="715962"/>
          </a:xfrm>
        </p:spPr>
        <p:txBody>
          <a:bodyPr/>
          <a:lstStyle/>
          <a:p>
            <a:r>
              <a:rPr lang="en-US" dirty="0"/>
              <a:t>Retirement Distributions:</a:t>
            </a:r>
            <a:br>
              <a:rPr lang="en-US" dirty="0"/>
            </a:br>
            <a:r>
              <a:rPr lang="en-US" dirty="0"/>
              <a:t>	Taxable or Not-Taxable?</a:t>
            </a:r>
          </a:p>
        </p:txBody>
      </p:sp>
      <p:sp>
        <p:nvSpPr>
          <p:cNvPr id="5" name="Content Placeholder 2"/>
          <p:cNvSpPr txBox="1">
            <a:spLocks/>
          </p:cNvSpPr>
          <p:nvPr/>
        </p:nvSpPr>
        <p:spPr>
          <a:xfrm>
            <a:off x="1295400" y="2667000"/>
            <a:ext cx="7391400" cy="3352800"/>
          </a:xfrm>
          <a:prstGeom prst="rect">
            <a:avLst/>
          </a:prstGeom>
        </p:spPr>
        <p:txBody>
          <a:bodyPr vert="horz"/>
          <a:lstStyle>
            <a:lvl1pPr marL="342900" indent="-342900" algn="l" rtl="0" eaLnBrk="0" fontAlgn="base" hangingPunct="0">
              <a:spcBef>
                <a:spcPct val="20000"/>
              </a:spcBef>
              <a:spcAft>
                <a:spcPct val="0"/>
              </a:spcAft>
              <a:buFontTx/>
              <a:buNone/>
              <a:defRPr sz="2000">
                <a:solidFill>
                  <a:srgbClr val="578999"/>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Tx/>
              <a:buNone/>
              <a:defRPr sz="1800">
                <a:solidFill>
                  <a:schemeClr val="accent4">
                    <a:lumMod val="65000"/>
                    <a:lumOff val="35000"/>
                  </a:schemeClr>
                </a:solidFill>
                <a:latin typeface="+mn-lt"/>
                <a:ea typeface="ＭＳ Ｐゴシック" charset="-128"/>
                <a:cs typeface="ＭＳ Ｐゴシック"/>
              </a:defRPr>
            </a:lvl2pPr>
            <a:lvl3pPr marL="1143000" indent="-228600" algn="l" rtl="0" eaLnBrk="0" fontAlgn="base" hangingPunct="0">
              <a:spcBef>
                <a:spcPct val="20000"/>
              </a:spcBef>
              <a:spcAft>
                <a:spcPct val="0"/>
              </a:spcAft>
              <a:buFontTx/>
              <a:buNone/>
              <a:defRPr sz="1600">
                <a:solidFill>
                  <a:schemeClr val="accent4">
                    <a:lumMod val="65000"/>
                    <a:lumOff val="35000"/>
                  </a:schemeClr>
                </a:solidFill>
                <a:latin typeface="+mn-lt"/>
                <a:ea typeface="ＭＳ Ｐゴシック" charset="-128"/>
                <a:cs typeface="ＭＳ Ｐゴシック"/>
              </a:defRPr>
            </a:lvl3pPr>
            <a:lvl4pPr marL="1600200" indent="-228600" algn="l" rtl="0" eaLnBrk="0" fontAlgn="base" hangingPunct="0">
              <a:spcBef>
                <a:spcPct val="20000"/>
              </a:spcBef>
              <a:spcAft>
                <a:spcPct val="0"/>
              </a:spcAft>
              <a:buFontTx/>
              <a:buNone/>
              <a:defRPr sz="1400">
                <a:solidFill>
                  <a:schemeClr val="accent4">
                    <a:lumMod val="65000"/>
                    <a:lumOff val="35000"/>
                  </a:schemeClr>
                </a:solidFill>
                <a:latin typeface="+mn-lt"/>
                <a:ea typeface="ＭＳ Ｐゴシック" charset="-128"/>
                <a:cs typeface="ＭＳ Ｐゴシック"/>
              </a:defRPr>
            </a:lvl4pPr>
            <a:lvl5pPr marL="2057400" indent="-228600" algn="l" rtl="0" eaLnBrk="0" fontAlgn="base" hangingPunct="0">
              <a:spcBef>
                <a:spcPct val="20000"/>
              </a:spcBef>
              <a:spcAft>
                <a:spcPct val="0"/>
              </a:spcAft>
              <a:buFontTx/>
              <a:buNone/>
              <a:defRPr sz="1400">
                <a:solidFill>
                  <a:schemeClr val="accent4">
                    <a:lumMod val="65000"/>
                    <a:lumOff val="35000"/>
                  </a:schemeClr>
                </a:solidFill>
                <a:latin typeface="+mn-lt"/>
                <a:ea typeface="ＭＳ Ｐゴシック" charset="-128"/>
                <a:cs typeface="ＭＳ Ｐゴシック"/>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r>
              <a:rPr lang="en-US" sz="3600" kern="0" dirty="0"/>
              <a:t>When living in retirement:</a:t>
            </a:r>
          </a:p>
          <a:p>
            <a:r>
              <a:rPr lang="en-US" sz="3600" kern="0" dirty="0"/>
              <a:t>		</a:t>
            </a:r>
            <a:r>
              <a:rPr lang="en-US" sz="3600" kern="0" dirty="0">
                <a:solidFill>
                  <a:srgbClr val="FF0000"/>
                </a:solidFill>
              </a:rPr>
              <a:t>Where distributions come from 	can make a significant 	difference in one’s overall 	financial well being</a:t>
            </a:r>
          </a:p>
        </p:txBody>
      </p:sp>
      <p:sp>
        <p:nvSpPr>
          <p:cNvPr id="4"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1200" noProof="0" dirty="0"/>
              <a:t>6</a:t>
            </a:r>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44997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r>
              <a:rPr lang="en-US" sz="1200" dirty="0"/>
              <a:t>7</a:t>
            </a:r>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672392" y="266382"/>
            <a:ext cx="7391400" cy="715962"/>
          </a:xfrm>
        </p:spPr>
        <p:txBody>
          <a:bodyPr/>
          <a:lstStyle/>
          <a:p>
            <a:pPr algn="ctr"/>
            <a:r>
              <a:rPr lang="en-US" sz="3600" dirty="0"/>
              <a:t>The Tax Buckets</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603" y="1143001"/>
            <a:ext cx="2038506" cy="2568163"/>
          </a:xfrm>
          <a:prstGeom prst="rect">
            <a:avLst/>
          </a:prstGeom>
          <a:pattFill prst="narVert">
            <a:fgClr>
              <a:schemeClr val="tx1"/>
            </a:fgClr>
            <a:bgClr>
              <a:schemeClr val="bg1"/>
            </a:bgClr>
          </a:pattFill>
          <a:effectLst/>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4458" y="1143000"/>
            <a:ext cx="2038506" cy="2568163"/>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5636" y="1143001"/>
            <a:ext cx="2038506" cy="2568163"/>
          </a:xfrm>
          <a:prstGeom prst="rect">
            <a:avLst/>
          </a:prstGeom>
        </p:spPr>
      </p:pic>
      <p:sp>
        <p:nvSpPr>
          <p:cNvPr id="16" name="TextBox 15"/>
          <p:cNvSpPr txBox="1"/>
          <p:nvPr/>
        </p:nvSpPr>
        <p:spPr>
          <a:xfrm>
            <a:off x="798137" y="2472840"/>
            <a:ext cx="1600200" cy="523220"/>
          </a:xfrm>
          <a:prstGeom prst="rect">
            <a:avLst/>
          </a:prstGeom>
          <a:noFill/>
        </p:spPr>
        <p:txBody>
          <a:bodyPr wrap="square" rtlCol="0">
            <a:spAutoFit/>
          </a:bodyPr>
          <a:lstStyle/>
          <a:p>
            <a:pPr algn="ctr"/>
            <a:r>
              <a:rPr lang="en-US" sz="2800" dirty="0">
                <a:solidFill>
                  <a:srgbClr val="FF0000"/>
                </a:solidFill>
              </a:rPr>
              <a:t>Taxable</a:t>
            </a:r>
          </a:p>
        </p:txBody>
      </p:sp>
      <p:sp>
        <p:nvSpPr>
          <p:cNvPr id="17" name="TextBox 16"/>
          <p:cNvSpPr txBox="1"/>
          <p:nvPr/>
        </p:nvSpPr>
        <p:spPr>
          <a:xfrm>
            <a:off x="3465136" y="2215918"/>
            <a:ext cx="1792663" cy="954107"/>
          </a:xfrm>
          <a:prstGeom prst="rect">
            <a:avLst/>
          </a:prstGeom>
          <a:noFill/>
        </p:spPr>
        <p:txBody>
          <a:bodyPr wrap="square" rtlCol="0">
            <a:spAutoFit/>
          </a:bodyPr>
          <a:lstStyle/>
          <a:p>
            <a:pPr algn="ctr"/>
            <a:r>
              <a:rPr lang="en-US" sz="2800" dirty="0">
                <a:solidFill>
                  <a:schemeClr val="accent2"/>
                </a:solidFill>
              </a:rPr>
              <a:t>Tax</a:t>
            </a:r>
          </a:p>
          <a:p>
            <a:pPr algn="ctr"/>
            <a:r>
              <a:rPr lang="en-US" sz="2800" dirty="0">
                <a:solidFill>
                  <a:schemeClr val="accent2"/>
                </a:solidFill>
              </a:rPr>
              <a:t>Deferred</a:t>
            </a:r>
          </a:p>
        </p:txBody>
      </p:sp>
      <p:sp>
        <p:nvSpPr>
          <p:cNvPr id="18" name="TextBox 17"/>
          <p:cNvSpPr txBox="1"/>
          <p:nvPr/>
        </p:nvSpPr>
        <p:spPr>
          <a:xfrm>
            <a:off x="6376441" y="2257397"/>
            <a:ext cx="1624559" cy="954107"/>
          </a:xfrm>
          <a:prstGeom prst="rect">
            <a:avLst/>
          </a:prstGeom>
          <a:noFill/>
        </p:spPr>
        <p:txBody>
          <a:bodyPr wrap="square" rtlCol="0">
            <a:spAutoFit/>
          </a:bodyPr>
          <a:lstStyle/>
          <a:p>
            <a:pPr algn="ctr"/>
            <a:r>
              <a:rPr lang="en-US" sz="2800" dirty="0">
                <a:solidFill>
                  <a:srgbClr val="00B050"/>
                </a:solidFill>
              </a:rPr>
              <a:t>Tax</a:t>
            </a:r>
          </a:p>
          <a:p>
            <a:pPr algn="ctr"/>
            <a:r>
              <a:rPr lang="en-US" sz="2800" dirty="0">
                <a:solidFill>
                  <a:srgbClr val="00B050"/>
                </a:solidFill>
              </a:rPr>
              <a:t>Free</a:t>
            </a:r>
          </a:p>
        </p:txBody>
      </p:sp>
      <p:sp>
        <p:nvSpPr>
          <p:cNvPr id="19" name="TextBox 18"/>
          <p:cNvSpPr txBox="1"/>
          <p:nvPr/>
        </p:nvSpPr>
        <p:spPr>
          <a:xfrm>
            <a:off x="529474" y="3979683"/>
            <a:ext cx="2137526" cy="1477328"/>
          </a:xfrm>
          <a:prstGeom prst="rect">
            <a:avLst/>
          </a:prstGeom>
          <a:noFill/>
        </p:spPr>
        <p:txBody>
          <a:bodyPr wrap="square" rtlCol="0">
            <a:spAutoFit/>
          </a:bodyPr>
          <a:lstStyle/>
          <a:p>
            <a:pPr algn="ctr"/>
            <a:r>
              <a:rPr lang="en-US" dirty="0"/>
              <a:t>Investments are generally taxed at income, capital gains or dividend tax rates</a:t>
            </a:r>
          </a:p>
        </p:txBody>
      </p:sp>
      <p:sp>
        <p:nvSpPr>
          <p:cNvPr id="20" name="TextBox 19"/>
          <p:cNvSpPr txBox="1"/>
          <p:nvPr/>
        </p:nvSpPr>
        <p:spPr>
          <a:xfrm>
            <a:off x="3344948" y="3979683"/>
            <a:ext cx="2137526" cy="1754326"/>
          </a:xfrm>
          <a:prstGeom prst="rect">
            <a:avLst/>
          </a:prstGeom>
          <a:noFill/>
        </p:spPr>
        <p:txBody>
          <a:bodyPr wrap="square" rtlCol="0">
            <a:spAutoFit/>
          </a:bodyPr>
          <a:lstStyle/>
          <a:p>
            <a:pPr algn="ctr"/>
            <a:r>
              <a:rPr lang="en-US" dirty="0"/>
              <a:t>The asset grows tax deferred and taxes are paid when money is withdrawn or distributed</a:t>
            </a:r>
          </a:p>
        </p:txBody>
      </p:sp>
      <p:sp>
        <p:nvSpPr>
          <p:cNvPr id="21" name="TextBox 20"/>
          <p:cNvSpPr txBox="1"/>
          <p:nvPr/>
        </p:nvSpPr>
        <p:spPr>
          <a:xfrm>
            <a:off x="6139989" y="3979686"/>
            <a:ext cx="2137526" cy="2031325"/>
          </a:xfrm>
          <a:prstGeom prst="rect">
            <a:avLst/>
          </a:prstGeom>
          <a:noFill/>
        </p:spPr>
        <p:txBody>
          <a:bodyPr wrap="square" rtlCol="0">
            <a:spAutoFit/>
          </a:bodyPr>
          <a:lstStyle/>
          <a:p>
            <a:pPr algn="ctr"/>
            <a:r>
              <a:rPr lang="en-US" dirty="0"/>
              <a:t>Unique because assets grow tax deferred and money can be withdrawn on a tax-free or tax-preferred basis</a:t>
            </a:r>
          </a:p>
        </p:txBody>
      </p:sp>
    </p:spTree>
    <p:extLst>
      <p:ext uri="{BB962C8B-B14F-4D97-AF65-F5344CB8AC3E}">
        <p14:creationId xmlns:p14="http://schemas.microsoft.com/office/powerpoint/2010/main" val="400836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9"/>
          <p:cNvSpPr>
            <a:spLocks noGrp="1"/>
          </p:cNvSpPr>
          <p:nvPr>
            <p:ph type="title"/>
          </p:nvPr>
        </p:nvSpPr>
        <p:spPr bwMode="auto">
          <a:xfrm>
            <a:off x="0" y="113507"/>
            <a:ext cx="8763000" cy="715962"/>
          </a:xfrm>
          <a:noFill/>
          <a:ln>
            <a:miter lim="800000"/>
            <a:headEnd/>
            <a:tailEnd/>
          </a:ln>
        </p:spPr>
        <p:txBody>
          <a:bodyPr wrap="square" lIns="91440" tIns="45720" rIns="91440" bIns="45720" numCol="1" anchor="t" anchorCtr="0" compatLnSpc="1">
            <a:prstTxWarp prst="textNoShape">
              <a:avLst/>
            </a:prstTxWarp>
          </a:bodyPr>
          <a:lstStyle/>
          <a:p>
            <a:pPr algn="ctr" eaLnBrk="1" fontAlgn="auto" hangingPunct="1">
              <a:spcAft>
                <a:spcPts val="0"/>
              </a:spcAft>
              <a:defRPr/>
            </a:pPr>
            <a:r>
              <a:rPr lang="en-US" sz="3200" dirty="0">
                <a:solidFill>
                  <a:schemeClr val="tx1"/>
                </a:solidFill>
              </a:rPr>
              <a:t>Eight Layers of Income Tax Insulation</a:t>
            </a:r>
            <a:br>
              <a:rPr lang="en-US" sz="3200" dirty="0">
                <a:solidFill>
                  <a:schemeClr val="tx1"/>
                </a:solidFill>
              </a:rPr>
            </a:br>
            <a:r>
              <a:rPr lang="en-US" sz="3200" dirty="0">
                <a:solidFill>
                  <a:schemeClr val="tx1"/>
                </a:solidFill>
              </a:rPr>
              <a:t>Using Life Insurance</a:t>
            </a:r>
          </a:p>
        </p:txBody>
      </p:sp>
      <p:sp>
        <p:nvSpPr>
          <p:cNvPr id="8196" name="Content Placeholder 10"/>
          <p:cNvSpPr>
            <a:spLocks noGrp="1"/>
          </p:cNvSpPr>
          <p:nvPr>
            <p:ph idx="1"/>
          </p:nvPr>
        </p:nvSpPr>
        <p:spPr bwMode="auto">
          <a:xfrm>
            <a:off x="457200" y="1295400"/>
            <a:ext cx="7467600" cy="4648200"/>
          </a:xfrm>
          <a:noFill/>
          <a:ln>
            <a:miter lim="800000"/>
            <a:headEnd/>
            <a:tailEnd/>
          </a:ln>
        </p:spPr>
        <p:txBody>
          <a:bodyPr wrap="square" lIns="91440" tIns="45720" rIns="91440" bIns="45720" numCol="1" anchor="t" anchorCtr="0" compatLnSpc="1">
            <a:prstTxWarp prst="textNoShape">
              <a:avLst/>
            </a:prstTxWarp>
          </a:bodyPr>
          <a:lstStyle/>
          <a:p>
            <a:pPr>
              <a:defRPr/>
            </a:pPr>
            <a:r>
              <a:rPr lang="en-US" sz="2800" b="1" dirty="0">
                <a:solidFill>
                  <a:schemeClr val="accent1">
                    <a:lumMod val="50000"/>
                  </a:schemeClr>
                </a:solidFill>
              </a:rPr>
              <a:t>Income from life insurance (assuming policy is a non-MEC) is free from:</a:t>
            </a:r>
          </a:p>
          <a:p>
            <a:pPr lvl="1">
              <a:buFontTx/>
              <a:buChar char="–"/>
              <a:defRPr/>
            </a:pPr>
            <a:r>
              <a:rPr lang="en-US" sz="2000" dirty="0"/>
              <a:t>Federal income tax</a:t>
            </a:r>
          </a:p>
          <a:p>
            <a:pPr lvl="1">
              <a:buFontTx/>
              <a:buChar char="–"/>
              <a:defRPr/>
            </a:pPr>
            <a:r>
              <a:rPr lang="en-US" sz="2000" dirty="0"/>
              <a:t>State income tax</a:t>
            </a:r>
          </a:p>
          <a:p>
            <a:pPr lvl="1">
              <a:buFontTx/>
              <a:buChar char="–"/>
              <a:defRPr/>
            </a:pPr>
            <a:r>
              <a:rPr lang="en-US" sz="2000" dirty="0"/>
              <a:t>Local income tax</a:t>
            </a:r>
          </a:p>
          <a:p>
            <a:pPr lvl="1">
              <a:buFontTx/>
              <a:buChar char="–"/>
              <a:defRPr/>
            </a:pPr>
            <a:r>
              <a:rPr lang="en-US" sz="2000" dirty="0"/>
              <a:t>Capital gains tax</a:t>
            </a:r>
          </a:p>
          <a:p>
            <a:pPr lvl="1">
              <a:buFontTx/>
              <a:buChar char="–"/>
              <a:defRPr/>
            </a:pPr>
            <a:r>
              <a:rPr lang="en-US" sz="2000" dirty="0"/>
              <a:t>Net Investment Income tax inclusion</a:t>
            </a:r>
          </a:p>
          <a:p>
            <a:pPr lvl="1">
              <a:buFontTx/>
              <a:buChar char="–"/>
              <a:defRPr/>
            </a:pPr>
            <a:r>
              <a:rPr lang="en-US" sz="2000" dirty="0"/>
              <a:t>FICA/Social Security tax</a:t>
            </a:r>
          </a:p>
          <a:p>
            <a:pPr lvl="1">
              <a:buFontTx/>
              <a:buChar char="–"/>
              <a:defRPr/>
            </a:pPr>
            <a:r>
              <a:rPr lang="en-US" sz="2000" dirty="0"/>
              <a:t>Has no effect on Alternative Minimum Tax</a:t>
            </a:r>
          </a:p>
          <a:p>
            <a:pPr lvl="1">
              <a:buFontTx/>
              <a:buChar char="–"/>
              <a:defRPr/>
            </a:pPr>
            <a:r>
              <a:rPr lang="en-US" sz="2000" dirty="0"/>
              <a:t>Has no effect on percentage of Social Security benefits subject to income taxation</a:t>
            </a:r>
          </a:p>
          <a:p>
            <a:pPr lvl="2">
              <a:buFontTx/>
              <a:buChar char="•"/>
              <a:defRPr/>
            </a:pPr>
            <a:r>
              <a:rPr lang="en-US" sz="1800" dirty="0"/>
              <a:t>Can be valuable for those phasing into retirement</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pic>
        <p:nvPicPr>
          <p:cNvPr id="6" name="Picture 1" descr="C:\Users\meagha1\AppData\Local\Microsoft\Windows\Temporary Internet Files\Content.IE5\YRQU1TY9\tax-300x129[1].png"/>
          <p:cNvPicPr>
            <a:picLocks noChangeAspect="1" noChangeArrowheads="1"/>
          </p:cNvPicPr>
          <p:nvPr/>
        </p:nvPicPr>
        <p:blipFill>
          <a:blip r:embed="rId3"/>
          <a:srcRect/>
          <a:stretch>
            <a:fillRect/>
          </a:stretch>
        </p:blipFill>
        <p:spPr bwMode="auto">
          <a:xfrm>
            <a:off x="5943600" y="2362201"/>
            <a:ext cx="2709879" cy="1149992"/>
          </a:xfrm>
          <a:prstGeom prst="rect">
            <a:avLst/>
          </a:prstGeom>
          <a:noFill/>
        </p:spPr>
      </p:pic>
    </p:spTree>
    <p:extLst>
      <p:ext uri="{BB962C8B-B14F-4D97-AF65-F5344CB8AC3E}">
        <p14:creationId xmlns:p14="http://schemas.microsoft.com/office/powerpoint/2010/main" val="1329043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304800" y="152400"/>
            <a:ext cx="8458200" cy="546100"/>
          </a:xfrm>
        </p:spPr>
        <p:txBody>
          <a:bodyPr/>
          <a:lstStyle/>
          <a:p>
            <a:pPr>
              <a:defRPr/>
            </a:pPr>
            <a:r>
              <a:rPr altLang="en-US" sz="3200" b="0" dirty="0">
                <a:solidFill>
                  <a:schemeClr val="tx1"/>
                </a:solidFill>
              </a:rPr>
              <a:t>Consider Differences in Taxation</a:t>
            </a:r>
          </a:p>
        </p:txBody>
      </p:sp>
      <p:sp>
        <p:nvSpPr>
          <p:cNvPr id="34819" name="Rectangle 6"/>
          <p:cNvSpPr>
            <a:spLocks noChangeArrowheads="1"/>
          </p:cNvSpPr>
          <p:nvPr/>
        </p:nvSpPr>
        <p:spPr bwMode="auto">
          <a:xfrm>
            <a:off x="152400" y="6248400"/>
            <a:ext cx="7315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000" dirty="0">
                <a:solidFill>
                  <a:srgbClr val="000000"/>
                </a:solidFill>
                <a:ea typeface="+mn-ea"/>
              </a:rPr>
              <a:t>* As long as the life insurance policy is not a Modified Endowment Contract (</a:t>
            </a:r>
            <a:r>
              <a:rPr lang="en-US" altLang="en-US" sz="1000" dirty="0" err="1">
                <a:solidFill>
                  <a:srgbClr val="000000"/>
                </a:solidFill>
                <a:ea typeface="+mn-ea"/>
              </a:rPr>
              <a:t>MEC</a:t>
            </a:r>
            <a:r>
              <a:rPr lang="en-US" altLang="en-US" sz="1000" dirty="0">
                <a:solidFill>
                  <a:srgbClr val="000000"/>
                </a:solidFill>
                <a:ea typeface="+mn-ea"/>
              </a:rPr>
              <a:t>). Withdrawals and loans can avoid taxation as long as the death benefit will remains in force. </a:t>
            </a:r>
          </a:p>
        </p:txBody>
      </p:sp>
      <p:graphicFrame>
        <p:nvGraphicFramePr>
          <p:cNvPr id="2" name="Table 1"/>
          <p:cNvGraphicFramePr>
            <a:graphicFrameLocks noGrp="1"/>
          </p:cNvGraphicFramePr>
          <p:nvPr>
            <p:extLst>
              <p:ext uri="{D42A27DB-BD31-4B8C-83A1-F6EECF244321}">
                <p14:modId xmlns:p14="http://schemas.microsoft.com/office/powerpoint/2010/main" val="3713485965"/>
              </p:ext>
            </p:extLst>
          </p:nvPr>
        </p:nvGraphicFramePr>
        <p:xfrm>
          <a:off x="209550" y="838200"/>
          <a:ext cx="8705851" cy="5418335"/>
        </p:xfrm>
        <a:graphic>
          <a:graphicData uri="http://schemas.openxmlformats.org/drawingml/2006/table">
            <a:tbl>
              <a:tblPr firstRow="1" bandRow="1">
                <a:tableStyleId>{7DF18680-E054-41AD-8BC1-D1AEF772440D}</a:tableStyleId>
              </a:tblPr>
              <a:tblGrid>
                <a:gridCol w="1820316">
                  <a:extLst>
                    <a:ext uri="{9D8B030D-6E8A-4147-A177-3AD203B41FA5}">
                      <a16:colId xmlns:a16="http://schemas.microsoft.com/office/drawing/2014/main" val="20000"/>
                    </a:ext>
                  </a:extLst>
                </a:gridCol>
                <a:gridCol w="1108017">
                  <a:extLst>
                    <a:ext uri="{9D8B030D-6E8A-4147-A177-3AD203B41FA5}">
                      <a16:colId xmlns:a16="http://schemas.microsoft.com/office/drawing/2014/main" val="20001"/>
                    </a:ext>
                  </a:extLst>
                </a:gridCol>
                <a:gridCol w="958207">
                  <a:extLst>
                    <a:ext uri="{9D8B030D-6E8A-4147-A177-3AD203B41FA5}">
                      <a16:colId xmlns:a16="http://schemas.microsoft.com/office/drawing/2014/main" val="20002"/>
                    </a:ext>
                  </a:extLst>
                </a:gridCol>
                <a:gridCol w="1178683">
                  <a:extLst>
                    <a:ext uri="{9D8B030D-6E8A-4147-A177-3AD203B41FA5}">
                      <a16:colId xmlns:a16="http://schemas.microsoft.com/office/drawing/2014/main" val="20003"/>
                    </a:ext>
                  </a:extLst>
                </a:gridCol>
                <a:gridCol w="1108017">
                  <a:extLst>
                    <a:ext uri="{9D8B030D-6E8A-4147-A177-3AD203B41FA5}">
                      <a16:colId xmlns:a16="http://schemas.microsoft.com/office/drawing/2014/main" val="20004"/>
                    </a:ext>
                  </a:extLst>
                </a:gridCol>
                <a:gridCol w="1133456">
                  <a:extLst>
                    <a:ext uri="{9D8B030D-6E8A-4147-A177-3AD203B41FA5}">
                      <a16:colId xmlns:a16="http://schemas.microsoft.com/office/drawing/2014/main" val="20005"/>
                    </a:ext>
                  </a:extLst>
                </a:gridCol>
                <a:gridCol w="1399155">
                  <a:extLst>
                    <a:ext uri="{9D8B030D-6E8A-4147-A177-3AD203B41FA5}">
                      <a16:colId xmlns:a16="http://schemas.microsoft.com/office/drawing/2014/main" val="20006"/>
                    </a:ext>
                  </a:extLst>
                </a:gridCol>
              </a:tblGrid>
              <a:tr h="714947">
                <a:tc>
                  <a:txBody>
                    <a:bodyPr/>
                    <a:lstStyle/>
                    <a:p>
                      <a:r>
                        <a:rPr lang="en-US" sz="1400" dirty="0"/>
                        <a:t>Description</a:t>
                      </a:r>
                    </a:p>
                  </a:txBody>
                  <a:tcPr/>
                </a:tc>
                <a:tc>
                  <a:txBody>
                    <a:bodyPr/>
                    <a:lstStyle/>
                    <a:p>
                      <a:r>
                        <a:rPr lang="en-US" sz="1000" dirty="0"/>
                        <a:t>Taxable</a:t>
                      </a:r>
                      <a:r>
                        <a:rPr lang="en-US" sz="1000" baseline="0" dirty="0"/>
                        <a:t> Investments</a:t>
                      </a:r>
                      <a:endParaRPr lang="en-US" sz="1000" dirty="0"/>
                    </a:p>
                  </a:txBody>
                  <a:tcPr/>
                </a:tc>
                <a:tc>
                  <a:txBody>
                    <a:bodyPr/>
                    <a:lstStyle/>
                    <a:p>
                      <a:r>
                        <a:rPr lang="en-US" sz="1000" dirty="0"/>
                        <a:t>401(k)</a:t>
                      </a:r>
                    </a:p>
                  </a:txBody>
                  <a:tcPr/>
                </a:tc>
                <a:tc>
                  <a:txBody>
                    <a:bodyPr/>
                    <a:lstStyle/>
                    <a:p>
                      <a:r>
                        <a:rPr lang="en-US" sz="1000" dirty="0"/>
                        <a:t>Traditional</a:t>
                      </a:r>
                      <a:r>
                        <a:rPr lang="en-US" sz="1000" baseline="0" dirty="0"/>
                        <a:t> IRA</a:t>
                      </a:r>
                      <a:endParaRPr lang="en-US" sz="1000" dirty="0"/>
                    </a:p>
                  </a:txBody>
                  <a:tcPr/>
                </a:tc>
                <a:tc>
                  <a:txBody>
                    <a:bodyPr/>
                    <a:lstStyle/>
                    <a:p>
                      <a:r>
                        <a:rPr lang="en-US" sz="1000" dirty="0"/>
                        <a:t>Roth IRA</a:t>
                      </a:r>
                    </a:p>
                  </a:txBody>
                  <a:tcPr/>
                </a:tc>
                <a:tc>
                  <a:txBody>
                    <a:bodyPr/>
                    <a:lstStyle/>
                    <a:p>
                      <a:r>
                        <a:rPr lang="en-US" sz="1000" dirty="0"/>
                        <a:t>Municipal Bonds</a:t>
                      </a:r>
                    </a:p>
                  </a:txBody>
                  <a:tcPr/>
                </a:tc>
                <a:tc>
                  <a:txBody>
                    <a:bodyPr/>
                    <a:lstStyle/>
                    <a:p>
                      <a:r>
                        <a:rPr lang="en-US" sz="1000" dirty="0"/>
                        <a:t>Life Insurance</a:t>
                      </a:r>
                    </a:p>
                  </a:txBody>
                  <a:tcPr/>
                </a:tc>
                <a:extLst>
                  <a:ext uri="{0D108BD9-81ED-4DB2-BD59-A6C34878D82A}">
                    <a16:rowId xmlns:a16="http://schemas.microsoft.com/office/drawing/2014/main" val="10000"/>
                  </a:ext>
                </a:extLst>
              </a:tr>
              <a:tr h="769104">
                <a:tc>
                  <a:txBody>
                    <a:bodyPr/>
                    <a:lstStyle/>
                    <a:p>
                      <a:r>
                        <a:rPr lang="en-US" sz="1200" dirty="0"/>
                        <a:t>No</a:t>
                      </a:r>
                      <a:r>
                        <a:rPr lang="en-US" sz="1200" baseline="0" dirty="0"/>
                        <a:t> contribution limits</a:t>
                      </a:r>
                      <a:endParaRPr lang="en-US" sz="1200" dirty="0"/>
                    </a:p>
                  </a:txBody>
                  <a:tcPr/>
                </a:tc>
                <a:tc>
                  <a:txBody>
                    <a:bodyPr/>
                    <a:lstStyle/>
                    <a:p>
                      <a:pPr algn="ctr"/>
                      <a:r>
                        <a:rPr lang="en-US" sz="1200" dirty="0"/>
                        <a:t>Yes</a:t>
                      </a:r>
                      <a:endParaRPr lang="en-US" sz="1200" b="1" dirty="0">
                        <a:solidFill>
                          <a:schemeClr val="tx1"/>
                        </a:solidFill>
                      </a:endParaRPr>
                    </a:p>
                  </a:txBody>
                  <a:tcPr>
                    <a:solidFill>
                      <a:srgbClr val="92D050"/>
                    </a:solidFill>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marL="0" indent="0" algn="ctr">
                        <a:buFont typeface="Wingdings" panose="05000000000000000000" pitchFamily="2" charset="2"/>
                        <a:buNone/>
                      </a:pPr>
                      <a:r>
                        <a:rPr lang="en-US" sz="1200" dirty="0"/>
                        <a:t>Yes</a:t>
                      </a:r>
                      <a:endParaRPr lang="en-US" sz="1200" b="1" dirty="0">
                        <a:solidFill>
                          <a:schemeClr val="tx1"/>
                        </a:solidFill>
                      </a:endParaRPr>
                    </a:p>
                  </a:txBody>
                  <a:tcPr>
                    <a:solidFill>
                      <a:srgbClr val="92D050"/>
                    </a:solidFill>
                  </a:tcPr>
                </a:tc>
                <a:tc>
                  <a:txBody>
                    <a:bodyPr/>
                    <a:lstStyle/>
                    <a:p>
                      <a:pPr marL="0" indent="0" algn="ctr">
                        <a:buFont typeface="Wingdings" panose="05000000000000000000" pitchFamily="2" charset="2"/>
                        <a:buNone/>
                      </a:pPr>
                      <a:r>
                        <a:rPr lang="en-US" sz="1200" dirty="0"/>
                        <a:t>Yes</a:t>
                      </a:r>
                    </a:p>
                    <a:p>
                      <a:pPr marL="0" indent="0" algn="ctr">
                        <a:buFont typeface="Wingdings" panose="05000000000000000000" pitchFamily="2" charset="2"/>
                        <a:buNone/>
                      </a:pPr>
                      <a:r>
                        <a:rPr lang="en-US" sz="1100" b="0" dirty="0">
                          <a:solidFill>
                            <a:schemeClr val="tx1"/>
                          </a:solidFill>
                        </a:rPr>
                        <a:t>(The</a:t>
                      </a:r>
                      <a:r>
                        <a:rPr lang="en-US" sz="1100" b="0" baseline="0" dirty="0">
                          <a:solidFill>
                            <a:schemeClr val="tx1"/>
                          </a:solidFill>
                        </a:rPr>
                        <a:t> policy will determine the premium limits.)</a:t>
                      </a:r>
                      <a:endParaRPr lang="en-US" sz="1100" b="0" dirty="0">
                        <a:solidFill>
                          <a:schemeClr val="tx1"/>
                        </a:solidFill>
                      </a:endParaRPr>
                    </a:p>
                  </a:txBody>
                  <a:tcPr>
                    <a:solidFill>
                      <a:srgbClr val="92D050"/>
                    </a:solidFill>
                  </a:tcPr>
                </a:tc>
                <a:extLst>
                  <a:ext uri="{0D108BD9-81ED-4DB2-BD59-A6C34878D82A}">
                    <a16:rowId xmlns:a16="http://schemas.microsoft.com/office/drawing/2014/main" val="10001"/>
                  </a:ext>
                </a:extLst>
              </a:tr>
              <a:tr h="769104">
                <a:tc>
                  <a:txBody>
                    <a:bodyPr/>
                    <a:lstStyle/>
                    <a:p>
                      <a:r>
                        <a:rPr lang="en-US" sz="1200" dirty="0"/>
                        <a:t>Tax-deferred growth</a:t>
                      </a:r>
                    </a:p>
                  </a:txBody>
                  <a:tcPr/>
                </a:tc>
                <a:tc>
                  <a:txBody>
                    <a:bodyPr/>
                    <a:lstStyle/>
                    <a:p>
                      <a:pPr algn="ctr"/>
                      <a:endParaRPr lang="en-US" sz="1200" b="1" dirty="0">
                        <a:solidFill>
                          <a:schemeClr val="tx1"/>
                        </a:solidFill>
                      </a:endParaRPr>
                    </a:p>
                  </a:txBody>
                  <a:tcPr/>
                </a:tc>
                <a:tc>
                  <a:txBody>
                    <a:bodyPr/>
                    <a:lstStyle/>
                    <a:p>
                      <a:pPr algn="ctr"/>
                      <a:r>
                        <a:rPr lang="en-US" sz="1200" dirty="0"/>
                        <a:t>Yes</a:t>
                      </a:r>
                      <a:endParaRPr lang="en-US" sz="1200" b="1" dirty="0">
                        <a:solidFill>
                          <a:schemeClr val="tx1"/>
                        </a:solidFill>
                      </a:endParaRPr>
                    </a:p>
                  </a:txBody>
                  <a:tcPr>
                    <a:solidFill>
                      <a:srgbClr val="92D050"/>
                    </a:solidFill>
                  </a:tcPr>
                </a:tc>
                <a:tc>
                  <a:txBody>
                    <a:bodyPr/>
                    <a:lstStyle/>
                    <a:p>
                      <a:pPr algn="ctr"/>
                      <a:r>
                        <a:rPr lang="en-US" sz="1200" dirty="0"/>
                        <a:t>Yes</a:t>
                      </a:r>
                      <a:endParaRPr lang="en-US" sz="1200" b="1" dirty="0">
                        <a:solidFill>
                          <a:schemeClr val="tx1"/>
                        </a:solidFill>
                      </a:endParaRPr>
                    </a:p>
                  </a:txBody>
                  <a:tcPr>
                    <a:solidFill>
                      <a:srgbClr val="92D050"/>
                    </a:solidFill>
                  </a:tcPr>
                </a:tc>
                <a:tc>
                  <a:txBody>
                    <a:bodyPr/>
                    <a:lstStyle/>
                    <a:p>
                      <a:pPr algn="ctr"/>
                      <a:r>
                        <a:rPr lang="en-US" sz="1200" dirty="0"/>
                        <a:t>Yes</a:t>
                      </a:r>
                      <a:endParaRPr lang="en-US" sz="1200" b="1" dirty="0">
                        <a:solidFill>
                          <a:schemeClr val="tx1"/>
                        </a:solidFill>
                      </a:endParaRPr>
                    </a:p>
                  </a:txBody>
                  <a:tcPr>
                    <a:solidFill>
                      <a:srgbClr val="92D050"/>
                    </a:solidFill>
                  </a:tcPr>
                </a:tc>
                <a:tc>
                  <a:txBody>
                    <a:bodyPr/>
                    <a:lstStyle/>
                    <a:p>
                      <a:pPr algn="ctr"/>
                      <a:endParaRPr lang="en-US" sz="1200" b="1"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Yes</a:t>
                      </a:r>
                      <a:endParaRPr lang="en-US" sz="1200" b="1" dirty="0">
                        <a:solidFill>
                          <a:schemeClr val="tx1"/>
                        </a:solidFill>
                      </a:endParaRPr>
                    </a:p>
                  </a:txBody>
                  <a:tcPr>
                    <a:solidFill>
                      <a:srgbClr val="92D050"/>
                    </a:solidFill>
                  </a:tcPr>
                </a:tc>
                <a:extLst>
                  <a:ext uri="{0D108BD9-81ED-4DB2-BD59-A6C34878D82A}">
                    <a16:rowId xmlns:a16="http://schemas.microsoft.com/office/drawing/2014/main" val="10002"/>
                  </a:ext>
                </a:extLst>
              </a:tr>
              <a:tr h="769104">
                <a:tc>
                  <a:txBody>
                    <a:bodyPr/>
                    <a:lstStyle/>
                    <a:p>
                      <a:r>
                        <a:rPr lang="en-US" sz="1200" dirty="0"/>
                        <a:t>Tax-preferred distributions</a:t>
                      </a: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r>
                        <a:rPr lang="en-US" sz="1200" dirty="0"/>
                        <a:t>Yes</a:t>
                      </a:r>
                      <a:endParaRPr lang="en-US" sz="1200" b="1" dirty="0">
                        <a:solidFill>
                          <a:schemeClr val="tx1"/>
                        </a:solidFill>
                      </a:endParaRPr>
                    </a:p>
                  </a:txBody>
                  <a:tcPr>
                    <a:solidFill>
                      <a:srgbClr val="92D050"/>
                    </a:solidFill>
                  </a:tcPr>
                </a:tc>
                <a:tc>
                  <a:txBody>
                    <a:bodyPr/>
                    <a:lstStyle/>
                    <a:p>
                      <a:pPr marL="0" indent="0" algn="ctr">
                        <a:buFont typeface="Wingdings" panose="05000000000000000000" pitchFamily="2" charset="2"/>
                        <a:buNone/>
                      </a:pPr>
                      <a:r>
                        <a:rPr lang="en-US" sz="1200" dirty="0"/>
                        <a:t>Yes</a:t>
                      </a:r>
                      <a:endParaRPr lang="en-US" sz="1200" b="1" dirty="0">
                        <a:solidFill>
                          <a:schemeClr val="tx1"/>
                        </a:solidFill>
                      </a:endParaRPr>
                    </a:p>
                  </a:txBody>
                  <a:tcPr>
                    <a:solidFill>
                      <a:srgbClr val="92D050"/>
                    </a:solidFill>
                  </a:tcPr>
                </a:tc>
                <a:tc>
                  <a:txBody>
                    <a:bodyPr/>
                    <a:lstStyle/>
                    <a:p>
                      <a:pPr marL="0" indent="0" algn="ctr">
                        <a:buFont typeface="Wingdings" panose="05000000000000000000" pitchFamily="2" charset="2"/>
                        <a:buNone/>
                      </a:pPr>
                      <a:r>
                        <a:rPr lang="en-US" sz="1200" dirty="0"/>
                        <a:t>Yes</a:t>
                      </a:r>
                      <a:endParaRPr lang="en-US" sz="1200" b="1" dirty="0">
                        <a:solidFill>
                          <a:schemeClr val="tx1"/>
                        </a:solidFill>
                      </a:endParaRPr>
                    </a:p>
                  </a:txBody>
                  <a:tcPr>
                    <a:solidFill>
                      <a:srgbClr val="92D050"/>
                    </a:solidFill>
                  </a:tcPr>
                </a:tc>
                <a:extLst>
                  <a:ext uri="{0D108BD9-81ED-4DB2-BD59-A6C34878D82A}">
                    <a16:rowId xmlns:a16="http://schemas.microsoft.com/office/drawing/2014/main" val="10003"/>
                  </a:ext>
                </a:extLst>
              </a:tr>
              <a:tr h="769104">
                <a:tc>
                  <a:txBody>
                    <a:bodyPr/>
                    <a:lstStyle/>
                    <a:p>
                      <a:r>
                        <a:rPr lang="en-US" sz="1200" dirty="0"/>
                        <a:t>No tax penalty for early distributions</a:t>
                      </a:r>
                    </a:p>
                  </a:txBody>
                  <a:tcPr/>
                </a:tc>
                <a:tc>
                  <a:txBody>
                    <a:bodyPr/>
                    <a:lstStyle/>
                    <a:p>
                      <a:pPr algn="ctr"/>
                      <a:r>
                        <a:rPr lang="en-US" sz="1200" dirty="0"/>
                        <a:t>Yes</a:t>
                      </a:r>
                      <a:endParaRPr lang="en-US" sz="1200" b="1" dirty="0">
                        <a:solidFill>
                          <a:schemeClr val="tx1"/>
                        </a:solidFill>
                      </a:endParaRPr>
                    </a:p>
                  </a:txBody>
                  <a:tcPr>
                    <a:solidFill>
                      <a:srgbClr val="92D050"/>
                    </a:solidFill>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Yes</a:t>
                      </a:r>
                      <a:endParaRPr lang="en-US" sz="1200" b="1" dirty="0">
                        <a:solidFill>
                          <a:schemeClr val="tx1"/>
                        </a:solidFill>
                      </a:endParaRPr>
                    </a:p>
                  </a:txBody>
                  <a:tcPr>
                    <a:solidFill>
                      <a:srgbClr val="92D05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t>Yes*</a:t>
                      </a:r>
                      <a:endParaRPr lang="en-US" sz="1200" b="1" dirty="0">
                        <a:solidFill>
                          <a:schemeClr val="tx1"/>
                        </a:solidFill>
                      </a:endParaRPr>
                    </a:p>
                  </a:txBody>
                  <a:tcPr>
                    <a:solidFill>
                      <a:srgbClr val="92D050"/>
                    </a:solidFill>
                  </a:tcPr>
                </a:tc>
                <a:extLst>
                  <a:ext uri="{0D108BD9-81ED-4DB2-BD59-A6C34878D82A}">
                    <a16:rowId xmlns:a16="http://schemas.microsoft.com/office/drawing/2014/main" val="10004"/>
                  </a:ext>
                </a:extLst>
              </a:tr>
              <a:tr h="849732">
                <a:tc>
                  <a:txBody>
                    <a:bodyPr/>
                    <a:lstStyle/>
                    <a:p>
                      <a:r>
                        <a:rPr lang="en-US" sz="1200" dirty="0"/>
                        <a:t>Will not increase Medicare premiums or Social Security tax</a:t>
                      </a: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r>
                        <a:rPr lang="en-US" sz="1200" dirty="0"/>
                        <a:t>Yes</a:t>
                      </a:r>
                      <a:endParaRPr lang="en-US" sz="1200" b="1" dirty="0">
                        <a:solidFill>
                          <a:schemeClr val="tx1"/>
                        </a:solidFill>
                      </a:endParaRPr>
                    </a:p>
                  </a:txBody>
                  <a:tcPr>
                    <a:solidFill>
                      <a:srgbClr val="92D050"/>
                    </a:solidFill>
                  </a:tcPr>
                </a:tc>
                <a:tc>
                  <a:txBody>
                    <a:bodyPr/>
                    <a:lstStyle/>
                    <a:p>
                      <a:pPr algn="ctr"/>
                      <a:endParaRPr lang="en-US" sz="1200" b="1" dirty="0">
                        <a:solidFill>
                          <a:schemeClr val="tx1"/>
                        </a:solidFill>
                      </a:endParaRPr>
                    </a:p>
                  </a:txBody>
                  <a:tcPr/>
                </a:tc>
                <a:tc>
                  <a:txBody>
                    <a:bodyPr/>
                    <a:lstStyle/>
                    <a:p>
                      <a:pPr algn="ctr"/>
                      <a:r>
                        <a:rPr lang="en-US" sz="1200" dirty="0"/>
                        <a:t>Yes</a:t>
                      </a:r>
                      <a:endParaRPr lang="en-US" sz="1200" b="1" dirty="0">
                        <a:solidFill>
                          <a:schemeClr val="tx1"/>
                        </a:solidFill>
                      </a:endParaRPr>
                    </a:p>
                  </a:txBody>
                  <a:tcPr>
                    <a:solidFill>
                      <a:srgbClr val="92D050"/>
                    </a:solidFill>
                  </a:tcPr>
                </a:tc>
                <a:extLst>
                  <a:ext uri="{0D108BD9-81ED-4DB2-BD59-A6C34878D82A}">
                    <a16:rowId xmlns:a16="http://schemas.microsoft.com/office/drawing/2014/main" val="10005"/>
                  </a:ext>
                </a:extLst>
              </a:tr>
              <a:tr h="769104">
                <a:tc>
                  <a:txBody>
                    <a:bodyPr/>
                    <a:lstStyle/>
                    <a:p>
                      <a:r>
                        <a:rPr lang="en-US" sz="1200" dirty="0"/>
                        <a:t>Income tax-free death benefit</a:t>
                      </a: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endParaRPr lang="en-US" sz="1200" b="1" dirty="0">
                        <a:solidFill>
                          <a:schemeClr val="tx1"/>
                        </a:solidFill>
                      </a:endParaRPr>
                    </a:p>
                  </a:txBody>
                  <a:tcPr/>
                </a:tc>
                <a:tc>
                  <a:txBody>
                    <a:bodyPr/>
                    <a:lstStyle/>
                    <a:p>
                      <a:pPr algn="ctr"/>
                      <a:r>
                        <a:rPr lang="en-US" sz="1200" dirty="0"/>
                        <a:t>Yes</a:t>
                      </a:r>
                      <a:endParaRPr lang="en-US" sz="1200" b="1" dirty="0">
                        <a:solidFill>
                          <a:schemeClr val="tx1"/>
                        </a:solidFill>
                      </a:endParaRPr>
                    </a:p>
                  </a:txBody>
                  <a:tcPr>
                    <a:solidFill>
                      <a:srgbClr val="92D050"/>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672465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172418" y="4221017"/>
            <a:ext cx="3161582" cy="1341584"/>
          </a:xfrm>
          <a:prstGeom prst="rect">
            <a:avLst/>
          </a:prstGeom>
          <a:solidFill>
            <a:srgbClr val="FF0000"/>
          </a:solidFill>
          <a:ln w="63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81000"/>
            <a:ext cx="7391400" cy="715962"/>
          </a:xfrm>
        </p:spPr>
        <p:txBody>
          <a:bodyPr/>
          <a:lstStyle/>
          <a:p>
            <a:pPr algn="ctr"/>
            <a:r>
              <a:rPr lang="en-US" sz="4000" dirty="0"/>
              <a:t>Withdrawals: Tax </a:t>
            </a:r>
            <a:r>
              <a:rPr lang="en-US" dirty="0"/>
              <a:t>E</a:t>
            </a:r>
            <a:r>
              <a:rPr lang="en-US" sz="4000" dirty="0"/>
              <a:t>quivalent</a:t>
            </a:r>
          </a:p>
        </p:txBody>
      </p:sp>
      <p:sp>
        <p:nvSpPr>
          <p:cNvPr id="3" name="Content Placeholder 2"/>
          <p:cNvSpPr>
            <a:spLocks noGrp="1"/>
          </p:cNvSpPr>
          <p:nvPr>
            <p:ph idx="1"/>
          </p:nvPr>
        </p:nvSpPr>
        <p:spPr>
          <a:xfrm>
            <a:off x="685800" y="1483500"/>
            <a:ext cx="7467600" cy="2286000"/>
          </a:xfrm>
        </p:spPr>
        <p:txBody>
          <a:bodyPr/>
          <a:lstStyle/>
          <a:p>
            <a:pPr>
              <a:buFont typeface="Arial" pitchFamily="34" charset="0"/>
              <a:buChar char="•"/>
            </a:pPr>
            <a:r>
              <a:rPr lang="en-US" sz="2400" dirty="0"/>
              <a:t>Tax-free withdrawal from cash value = </a:t>
            </a:r>
            <a:r>
              <a:rPr lang="en-US" sz="3200" dirty="0">
                <a:solidFill>
                  <a:srgbClr val="00B050"/>
                </a:solidFill>
              </a:rPr>
              <a:t>$50,000</a:t>
            </a:r>
          </a:p>
          <a:p>
            <a:pPr>
              <a:buFont typeface="Arial" pitchFamily="34" charset="0"/>
              <a:buChar char="•"/>
            </a:pPr>
            <a:r>
              <a:rPr lang="en-US" sz="2400" dirty="0"/>
              <a:t>40% tax bracket (federal + state)</a:t>
            </a:r>
          </a:p>
          <a:p>
            <a:pPr>
              <a:buFont typeface="Arial" pitchFamily="34" charset="0"/>
              <a:buChar char="•"/>
            </a:pPr>
            <a:r>
              <a:rPr lang="en-US" sz="2400" dirty="0"/>
              <a:t>How much would you have to withdraw from a taxable account (e.g. 401(k) plan or Mutual Fund) to have $50,000 after taxes?</a:t>
            </a:r>
          </a:p>
        </p:txBody>
      </p:sp>
      <p:pic>
        <p:nvPicPr>
          <p:cNvPr id="14337" name="Picture 1" descr="C:\Users\meagha1\AppData\Local\Microsoft\Windows\Temporary Internet Files\Content.IE5\GEQF5RZP\1338776955-100267126[1].jpg"/>
          <p:cNvPicPr>
            <a:picLocks noChangeAspect="1" noChangeArrowheads="1"/>
          </p:cNvPicPr>
          <p:nvPr/>
        </p:nvPicPr>
        <p:blipFill>
          <a:blip r:embed="rId3"/>
          <a:srcRect/>
          <a:stretch>
            <a:fillRect/>
          </a:stretch>
        </p:blipFill>
        <p:spPr bwMode="auto">
          <a:xfrm rot="1571161">
            <a:off x="6328029" y="3934819"/>
            <a:ext cx="2036846" cy="1870682"/>
          </a:xfrm>
          <a:prstGeom prst="rect">
            <a:avLst/>
          </a:prstGeom>
          <a:noFill/>
        </p:spPr>
      </p:pic>
      <p:sp>
        <p:nvSpPr>
          <p:cNvPr id="6"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7" name="Oval 6"/>
          <p:cNvSpPr/>
          <p:nvPr/>
        </p:nvSpPr>
        <p:spPr>
          <a:xfrm>
            <a:off x="2248618" y="4280575"/>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2248618" y="44958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2248618" y="4711025"/>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2248618" y="492625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2248618" y="5141475"/>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2248618"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5070807" y="42631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5070807" y="4478386"/>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5070807" y="469361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5070807" y="4908836"/>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070807" y="51240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070807" y="5339286"/>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2482091"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2715564"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2949037"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3185063"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3418536"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3652009"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3885482"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4114801" y="535670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353181" y="5356699"/>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4595447" y="5349278"/>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4828541" y="534932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2486153"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2719626"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2953099"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3189125"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3422598"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Oval 35"/>
          <p:cNvSpPr/>
          <p:nvPr/>
        </p:nvSpPr>
        <p:spPr>
          <a:xfrm>
            <a:off x="3656071"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3889544"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4118863" y="427386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4357243" y="4273860"/>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4599509" y="4266439"/>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4832603" y="4266481"/>
            <a:ext cx="163582" cy="139025"/>
          </a:xfrm>
          <a:prstGeom prst="ellipse">
            <a:avLst/>
          </a:prstGeom>
          <a:solidFill>
            <a:srgbClr val="FFFF00"/>
          </a:solidFill>
          <a:ln w="31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36" name="Rectangle 14335"/>
          <p:cNvSpPr/>
          <p:nvPr/>
        </p:nvSpPr>
        <p:spPr>
          <a:xfrm>
            <a:off x="2482091" y="4495800"/>
            <a:ext cx="2510032" cy="784700"/>
          </a:xfrm>
          <a:prstGeom prst="rect">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2482633" y="4454661"/>
            <a:ext cx="2514600" cy="830997"/>
          </a:xfrm>
          <a:prstGeom prst="rect">
            <a:avLst/>
          </a:prstGeom>
          <a:noFill/>
        </p:spPr>
        <p:txBody>
          <a:bodyPr wrap="square" rtlCol="0">
            <a:spAutoFit/>
          </a:bodyPr>
          <a:lstStyle/>
          <a:p>
            <a:pPr marL="0" lvl="1" algn="ctr"/>
            <a:r>
              <a:rPr lang="en-US" sz="4800" dirty="0">
                <a:latin typeface="Calibri" panose="020F0502020204030204" pitchFamily="34" charset="0"/>
              </a:rPr>
              <a:t>$83,333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02" y="228600"/>
            <a:ext cx="7391400" cy="715962"/>
          </a:xfrm>
        </p:spPr>
        <p:txBody>
          <a:bodyPr/>
          <a:lstStyle/>
          <a:p>
            <a:pPr algn="ctr"/>
            <a:r>
              <a:rPr lang="en-US" sz="4000" dirty="0"/>
              <a:t>Policy considerations</a:t>
            </a:r>
          </a:p>
        </p:txBody>
      </p:sp>
      <p:sp>
        <p:nvSpPr>
          <p:cNvPr id="3" name="Content Placeholder 2"/>
          <p:cNvSpPr>
            <a:spLocks noGrp="1"/>
          </p:cNvSpPr>
          <p:nvPr>
            <p:ph idx="1"/>
          </p:nvPr>
        </p:nvSpPr>
        <p:spPr>
          <a:xfrm>
            <a:off x="304800" y="1143000"/>
            <a:ext cx="7924800" cy="4068763"/>
          </a:xfrm>
        </p:spPr>
        <p:txBody>
          <a:bodyPr/>
          <a:lstStyle/>
          <a:p>
            <a:pPr>
              <a:buFont typeface="Arial" pitchFamily="34" charset="0"/>
              <a:buChar char="•"/>
            </a:pPr>
            <a:r>
              <a:rPr lang="en-US" sz="2400" dirty="0"/>
              <a:t>What product is appropriate?</a:t>
            </a:r>
          </a:p>
          <a:p>
            <a:pPr lvl="1">
              <a:buFont typeface="Arial" pitchFamily="34" charset="0"/>
              <a:buChar char="‒"/>
            </a:pPr>
            <a:r>
              <a:rPr lang="en-US" sz="2000" dirty="0"/>
              <a:t>Indexed universal life</a:t>
            </a:r>
          </a:p>
          <a:p>
            <a:pPr lvl="2">
              <a:buFont typeface="Arial" pitchFamily="34" charset="0"/>
              <a:buChar char="•"/>
            </a:pPr>
            <a:r>
              <a:rPr lang="en-US" sz="1800" dirty="0"/>
              <a:t>Crediting rate adjusted for increases/decreases in market indexes</a:t>
            </a:r>
          </a:p>
          <a:p>
            <a:pPr lvl="2">
              <a:buFont typeface="Arial" pitchFamily="34" charset="0"/>
              <a:buChar char="•"/>
            </a:pPr>
            <a:r>
              <a:rPr lang="en-US" sz="1800" dirty="0"/>
              <a:t>Allows policy owner to participate in market-based risk without risk of loss of principal from market downturns, but typically has a maximum crediting rate (cap)</a:t>
            </a:r>
            <a:endParaRPr lang="en-US" sz="2000" dirty="0"/>
          </a:p>
          <a:p>
            <a:pPr lvl="1">
              <a:buFont typeface="Arial" pitchFamily="34" charset="0"/>
              <a:buChar char="‒"/>
            </a:pPr>
            <a:r>
              <a:rPr lang="en-US" sz="2000" dirty="0"/>
              <a:t>Variable universal life</a:t>
            </a:r>
          </a:p>
          <a:p>
            <a:pPr lvl="2">
              <a:buFont typeface="Arial" pitchFamily="34" charset="0"/>
              <a:buChar char="•"/>
            </a:pPr>
            <a:r>
              <a:rPr lang="en-US" sz="1800" dirty="0"/>
              <a:t>Separate accounts offer ability to invest in variety of equity-based funds</a:t>
            </a:r>
          </a:p>
          <a:p>
            <a:pPr lvl="2">
              <a:buFont typeface="Arial" pitchFamily="34" charset="0"/>
              <a:buChar char="•"/>
            </a:pPr>
            <a:r>
              <a:rPr lang="en-US" sz="1800" dirty="0"/>
              <a:t>Offers policy owners with wide variety of market risks, from conservative to aggressive</a:t>
            </a:r>
          </a:p>
          <a:p>
            <a:pPr lvl="1">
              <a:buFont typeface="Arial" pitchFamily="34" charset="0"/>
              <a:buChar char="‒"/>
            </a:pPr>
            <a:r>
              <a:rPr lang="en-US" sz="2000" dirty="0"/>
              <a:t>Current assumption universal life</a:t>
            </a:r>
          </a:p>
          <a:p>
            <a:pPr lvl="2">
              <a:buFont typeface="Arial" pitchFamily="34" charset="0"/>
              <a:buChar char="•"/>
            </a:pPr>
            <a:r>
              <a:rPr lang="en-US" sz="1800" dirty="0"/>
              <a:t>Guaranteed minimum crediting rate</a:t>
            </a:r>
          </a:p>
          <a:p>
            <a:pPr lvl="2">
              <a:buFont typeface="Arial" pitchFamily="34" charset="0"/>
              <a:buChar char="•"/>
            </a:pPr>
            <a:r>
              <a:rPr lang="en-US" sz="1800" dirty="0"/>
              <a:t>May be appropriate for a risk-averse policy owner</a:t>
            </a:r>
            <a:endParaRPr lang="en-US" sz="2000" dirty="0"/>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391400" cy="715962"/>
          </a:xfrm>
        </p:spPr>
        <p:txBody>
          <a:bodyPr/>
          <a:lstStyle/>
          <a:p>
            <a:pPr algn="ctr"/>
            <a:r>
              <a:rPr lang="en-US" sz="4000" dirty="0"/>
              <a:t>Mechanics</a:t>
            </a:r>
          </a:p>
        </p:txBody>
      </p:sp>
      <p:sp>
        <p:nvSpPr>
          <p:cNvPr id="3" name="Content Placeholder 2"/>
          <p:cNvSpPr>
            <a:spLocks noGrp="1"/>
          </p:cNvSpPr>
          <p:nvPr>
            <p:ph idx="1"/>
          </p:nvPr>
        </p:nvSpPr>
        <p:spPr>
          <a:xfrm>
            <a:off x="336452" y="1143000"/>
            <a:ext cx="7816948" cy="4068763"/>
          </a:xfrm>
        </p:spPr>
        <p:txBody>
          <a:bodyPr/>
          <a:lstStyle/>
          <a:p>
            <a:pPr lvl="0">
              <a:buFont typeface="Arial" pitchFamily="34" charset="0"/>
              <a:buChar char="•"/>
            </a:pPr>
            <a:r>
              <a:rPr lang="en-US" sz="2400" dirty="0"/>
              <a:t>Policy is owned by the insured</a:t>
            </a:r>
          </a:p>
          <a:p>
            <a:pPr lvl="0">
              <a:buFont typeface="Arial" pitchFamily="34" charset="0"/>
              <a:buChar char="•"/>
            </a:pPr>
            <a:r>
              <a:rPr lang="en-US" sz="2400" dirty="0"/>
              <a:t>Pay the maximum non-MEC premium </a:t>
            </a:r>
          </a:p>
          <a:p>
            <a:pPr lvl="1">
              <a:buFont typeface="Arial" pitchFamily="34" charset="0"/>
              <a:buChar char="‒"/>
            </a:pPr>
            <a:r>
              <a:rPr lang="en-US" sz="2000" dirty="0"/>
              <a:t>Typically for 15 – 20 years</a:t>
            </a:r>
          </a:p>
          <a:p>
            <a:pPr lvl="1">
              <a:buFont typeface="Arial" pitchFamily="34" charset="0"/>
              <a:buChar char="‒"/>
            </a:pPr>
            <a:r>
              <a:rPr lang="en-US" sz="2000" dirty="0"/>
              <a:t>Structure policy to optimize premium payments in early years </a:t>
            </a:r>
          </a:p>
          <a:p>
            <a:pPr>
              <a:buFont typeface="Arial" pitchFamily="34" charset="0"/>
              <a:buChar char="•"/>
            </a:pPr>
            <a:r>
              <a:rPr lang="en-US" sz="2400" dirty="0"/>
              <a:t>Withdraw cash value up to cost basis, income tax-free</a:t>
            </a:r>
          </a:p>
          <a:p>
            <a:pPr>
              <a:buFont typeface="Arial" pitchFamily="34" charset="0"/>
              <a:buChar char="•"/>
            </a:pPr>
            <a:r>
              <a:rPr lang="en-US" sz="2400" dirty="0"/>
              <a:t>Take out loans after basis has been withdrawn</a:t>
            </a:r>
          </a:p>
          <a:p>
            <a:pPr marL="857250" lvl="1" indent="-457200">
              <a:buFont typeface="Arial" pitchFamily="34" charset="0"/>
              <a:buChar char="‒"/>
            </a:pPr>
            <a:r>
              <a:rPr lang="en-US" sz="2000" dirty="0"/>
              <a:t>Death benefit will be reduced by any outstanding loan at death</a:t>
            </a:r>
          </a:p>
          <a:p>
            <a:pPr marL="857250" lvl="1" indent="-457200">
              <a:buFont typeface="Arial" pitchFamily="34" charset="0"/>
              <a:buChar char="‒"/>
            </a:pPr>
            <a:r>
              <a:rPr lang="en-US" sz="2000" dirty="0"/>
              <a:t>Wash loan provisions</a:t>
            </a:r>
          </a:p>
          <a:p>
            <a:pPr marL="457200" indent="-457200">
              <a:buFont typeface="Arial" pitchFamily="34" charset="0"/>
              <a:buChar char="•"/>
            </a:pPr>
            <a:r>
              <a:rPr lang="en-US" sz="2400" dirty="0"/>
              <a:t>Consider adding optional riders* to policy for additional protection</a:t>
            </a:r>
          </a:p>
          <a:p>
            <a:pPr marL="857250" lvl="1" indent="-457200">
              <a:buFont typeface="Arial" pitchFamily="34" charset="0"/>
              <a:buChar char="‒"/>
            </a:pPr>
            <a:r>
              <a:rPr lang="en-US" sz="2000" dirty="0" err="1"/>
              <a:t>Overloan</a:t>
            </a:r>
            <a:r>
              <a:rPr lang="en-US" sz="2000" dirty="0"/>
              <a:t> protection rider</a:t>
            </a:r>
          </a:p>
          <a:p>
            <a:pPr marL="857250" lvl="1" indent="-457200">
              <a:buFont typeface="Arial" pitchFamily="34" charset="0"/>
              <a:buChar char="‒"/>
            </a:pPr>
            <a:r>
              <a:rPr lang="en-US" sz="2000" dirty="0"/>
              <a:t>Long-term care rider</a:t>
            </a:r>
          </a:p>
          <a:p>
            <a:pPr marL="400050" lvl="1" indent="0"/>
            <a:endParaRPr lang="en-US" sz="2000" dirty="0"/>
          </a:p>
          <a:p>
            <a:pPr marL="857250" lvl="1" indent="-457200">
              <a:buFont typeface="Arial" pitchFamily="34" charset="0"/>
              <a:buChar char="•"/>
            </a:pPr>
            <a:endParaRPr lang="en-US" dirty="0"/>
          </a:p>
          <a:p>
            <a:pPr marL="857250" lvl="1" indent="-457200">
              <a:buFont typeface="Arial" pitchFamily="34" charset="0"/>
              <a:buChar char="•"/>
            </a:pPr>
            <a:endParaRPr lang="en-US" dirty="0"/>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extBox 5"/>
          <p:cNvSpPr txBox="1"/>
          <p:nvPr/>
        </p:nvSpPr>
        <p:spPr>
          <a:xfrm>
            <a:off x="5562600" y="5791200"/>
            <a:ext cx="3766131" cy="369332"/>
          </a:xfrm>
          <a:prstGeom prst="rect">
            <a:avLst/>
          </a:prstGeom>
          <a:noFill/>
        </p:spPr>
        <p:txBody>
          <a:bodyPr wrap="square" rtlCol="0">
            <a:spAutoFit/>
          </a:bodyPr>
          <a:lstStyle/>
          <a:p>
            <a:r>
              <a:rPr lang="en-US" dirty="0">
                <a:solidFill>
                  <a:schemeClr val="bg2">
                    <a:lumMod val="75000"/>
                  </a:schemeClr>
                </a:solidFill>
              </a:rPr>
              <a:t>*typically at an additional cost</a:t>
            </a:r>
          </a:p>
        </p:txBody>
      </p:sp>
    </p:spTree>
    <p:extLst>
      <p:ext uri="{BB962C8B-B14F-4D97-AF65-F5344CB8AC3E}">
        <p14:creationId xmlns:p14="http://schemas.microsoft.com/office/powerpoint/2010/main" val="218115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391400" cy="715962"/>
          </a:xfrm>
        </p:spPr>
        <p:txBody>
          <a:bodyPr/>
          <a:lstStyle/>
          <a:p>
            <a:pPr algn="ctr"/>
            <a:r>
              <a:rPr lang="en-US" sz="4000" dirty="0"/>
              <a:t>Advantages and Disadvantages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0049641"/>
              </p:ext>
            </p:extLst>
          </p:nvPr>
        </p:nvGraphicFramePr>
        <p:xfrm>
          <a:off x="228600" y="1295400"/>
          <a:ext cx="8382000" cy="4375378"/>
        </p:xfrm>
        <a:graphic>
          <a:graphicData uri="http://schemas.openxmlformats.org/drawingml/2006/table">
            <a:tbl>
              <a:tblPr firstRow="1" bandRow="1">
                <a:tableStyleId>{5C22544A-7EE6-4342-B048-85BDC9FD1C3A}</a:tableStyleId>
              </a:tblPr>
              <a:tblGrid>
                <a:gridCol w="4533122">
                  <a:extLst>
                    <a:ext uri="{9D8B030D-6E8A-4147-A177-3AD203B41FA5}">
                      <a16:colId xmlns:a16="http://schemas.microsoft.com/office/drawing/2014/main" val="20000"/>
                    </a:ext>
                  </a:extLst>
                </a:gridCol>
                <a:gridCol w="3848878">
                  <a:extLst>
                    <a:ext uri="{9D8B030D-6E8A-4147-A177-3AD203B41FA5}">
                      <a16:colId xmlns:a16="http://schemas.microsoft.com/office/drawing/2014/main" val="20001"/>
                    </a:ext>
                  </a:extLst>
                </a:gridCol>
              </a:tblGrid>
              <a:tr h="430438">
                <a:tc>
                  <a:txBody>
                    <a:bodyPr/>
                    <a:lstStyle/>
                    <a:p>
                      <a:pPr algn="ctr" fontAlgn="ctr"/>
                      <a:r>
                        <a:rPr lang="en-US" sz="1400" b="1" i="0" u="none" strike="noStrike" dirty="0">
                          <a:solidFill>
                            <a:srgbClr val="000000"/>
                          </a:solidFill>
                          <a:latin typeface="Arial"/>
                        </a:rPr>
                        <a:t>Advantages</a:t>
                      </a:r>
                    </a:p>
                  </a:txBody>
                  <a:tcPr marL="9525" marR="9525" marT="9525" marB="0" anchor="ctr"/>
                </a:tc>
                <a:tc>
                  <a:txBody>
                    <a:bodyPr/>
                    <a:lstStyle/>
                    <a:p>
                      <a:pPr algn="ctr" fontAlgn="ctr"/>
                      <a:r>
                        <a:rPr lang="en-US" sz="1400" b="1" i="0" u="none" strike="noStrike" dirty="0">
                          <a:solidFill>
                            <a:srgbClr val="000000"/>
                          </a:solidFill>
                          <a:latin typeface="Arial"/>
                        </a:rPr>
                        <a:t>Disadvantages</a:t>
                      </a:r>
                    </a:p>
                  </a:txBody>
                  <a:tcPr marL="9525" marR="9525" marT="9525" marB="0" anchor="ctr"/>
                </a:tc>
                <a:extLst>
                  <a:ext uri="{0D108BD9-81ED-4DB2-BD59-A6C34878D82A}">
                    <a16:rowId xmlns:a16="http://schemas.microsoft.com/office/drawing/2014/main" val="10000"/>
                  </a:ext>
                </a:extLst>
              </a:tr>
              <a:tr h="506355">
                <a:tc>
                  <a:txBody>
                    <a:bodyPr/>
                    <a:lstStyle/>
                    <a:p>
                      <a:pPr algn="l" fontAlgn="ctr"/>
                      <a:r>
                        <a:rPr lang="en-US" sz="1400" b="0" i="0" u="none" strike="noStrike">
                          <a:solidFill>
                            <a:srgbClr val="000000"/>
                          </a:solidFill>
                          <a:latin typeface="Arial"/>
                        </a:rPr>
                        <a:t>Doesn't impact qualified or nonqualified plans</a:t>
                      </a:r>
                    </a:p>
                  </a:txBody>
                  <a:tcPr marL="9525" marR="9525" marT="9525" marB="0" anchor="ctr"/>
                </a:tc>
                <a:tc>
                  <a:txBody>
                    <a:bodyPr/>
                    <a:lstStyle/>
                    <a:p>
                      <a:pPr algn="l" fontAlgn="ctr"/>
                      <a:r>
                        <a:rPr lang="en-US" sz="1400" b="0" i="0" u="none" strike="noStrike" dirty="0">
                          <a:solidFill>
                            <a:srgbClr val="000000"/>
                          </a:solidFill>
                          <a:latin typeface="Arial"/>
                        </a:rPr>
                        <a:t>Insured must provide medical evidence of insurability to obtain a policy</a:t>
                      </a:r>
                    </a:p>
                  </a:txBody>
                  <a:tcPr marL="9525" marR="9525" marT="9525" marB="0" anchor="ctr"/>
                </a:tc>
                <a:extLst>
                  <a:ext uri="{0D108BD9-81ED-4DB2-BD59-A6C34878D82A}">
                    <a16:rowId xmlns:a16="http://schemas.microsoft.com/office/drawing/2014/main" val="10001"/>
                  </a:ext>
                </a:extLst>
              </a:tr>
              <a:tr h="430438">
                <a:tc>
                  <a:txBody>
                    <a:bodyPr/>
                    <a:lstStyle/>
                    <a:p>
                      <a:pPr algn="l" fontAlgn="ctr"/>
                      <a:r>
                        <a:rPr lang="en-US" sz="1400" b="0" i="0" u="none" strike="noStrike">
                          <a:solidFill>
                            <a:srgbClr val="000000"/>
                          </a:solidFill>
                          <a:latin typeface="Arial"/>
                        </a:rPr>
                        <a:t>Income tax-free death benefit</a:t>
                      </a:r>
                    </a:p>
                  </a:txBody>
                  <a:tcPr marL="9525" marR="9525" marT="9525" marB="0" anchor="ctr"/>
                </a:tc>
                <a:tc>
                  <a:txBody>
                    <a:bodyPr/>
                    <a:lstStyle/>
                    <a:p>
                      <a:pPr algn="l" fontAlgn="ctr"/>
                      <a:r>
                        <a:rPr lang="en-US" sz="1400" b="0" i="0" u="none" strike="noStrike" dirty="0">
                          <a:solidFill>
                            <a:srgbClr val="000000"/>
                          </a:solidFill>
                          <a:latin typeface="Arial"/>
                        </a:rPr>
                        <a:t>Premiums are not tax deductible</a:t>
                      </a:r>
                    </a:p>
                  </a:txBody>
                  <a:tcPr marL="9525" marR="9525" marT="9525" marB="0" anchor="ctr"/>
                </a:tc>
                <a:extLst>
                  <a:ext uri="{0D108BD9-81ED-4DB2-BD59-A6C34878D82A}">
                    <a16:rowId xmlns:a16="http://schemas.microsoft.com/office/drawing/2014/main" val="10002"/>
                  </a:ext>
                </a:extLst>
              </a:tr>
              <a:tr h="698316">
                <a:tc>
                  <a:txBody>
                    <a:bodyPr/>
                    <a:lstStyle/>
                    <a:p>
                      <a:pPr algn="l" fontAlgn="ctr"/>
                      <a:r>
                        <a:rPr lang="en-US" sz="1400" b="0" i="0" u="none" strike="noStrike" dirty="0">
                          <a:solidFill>
                            <a:srgbClr val="000000"/>
                          </a:solidFill>
                          <a:latin typeface="Arial"/>
                        </a:rPr>
                        <a:t>Income tax-free withdrawals of cash value up to cost basis</a:t>
                      </a:r>
                    </a:p>
                  </a:txBody>
                  <a:tcPr marL="9525" marR="9525" marT="9525" marB="0" anchor="ctr"/>
                </a:tc>
                <a:tc>
                  <a:txBody>
                    <a:bodyPr/>
                    <a:lstStyle/>
                    <a:p>
                      <a:pPr algn="l" fontAlgn="ctr"/>
                      <a:r>
                        <a:rPr lang="en-US" sz="1400" b="0" i="0" u="none" strike="noStrike" dirty="0">
                          <a:solidFill>
                            <a:srgbClr val="000000"/>
                          </a:solidFill>
                          <a:latin typeface="Arial"/>
                        </a:rPr>
                        <a:t>Income taxation of gains could be triggered if policy lapses, is surrendered or becomes a </a:t>
                      </a:r>
                      <a:r>
                        <a:rPr lang="en-US" sz="1400" b="0" i="0" u="none" strike="noStrike" dirty="0" err="1">
                          <a:solidFill>
                            <a:srgbClr val="000000"/>
                          </a:solidFill>
                          <a:latin typeface="Arial"/>
                        </a:rPr>
                        <a:t>MEC</a:t>
                      </a:r>
                      <a:endParaRPr lang="en-US" sz="1400" b="0" i="0" u="none" strike="noStrike" dirty="0">
                        <a:solidFill>
                          <a:srgbClr val="000000"/>
                        </a:solidFill>
                        <a:latin typeface="Arial"/>
                      </a:endParaRPr>
                    </a:p>
                  </a:txBody>
                  <a:tcPr marL="9525" marR="9525" marT="9525" marB="0" anchor="ctr"/>
                </a:tc>
                <a:extLst>
                  <a:ext uri="{0D108BD9-81ED-4DB2-BD59-A6C34878D82A}">
                    <a16:rowId xmlns:a16="http://schemas.microsoft.com/office/drawing/2014/main" val="10003"/>
                  </a:ext>
                </a:extLst>
              </a:tr>
              <a:tr h="506355">
                <a:tc>
                  <a:txBody>
                    <a:bodyPr/>
                    <a:lstStyle/>
                    <a:p>
                      <a:pPr algn="l" fontAlgn="ctr"/>
                      <a:r>
                        <a:rPr lang="en-US" sz="1400" b="0" i="0" u="none" strike="noStrike" dirty="0">
                          <a:solidFill>
                            <a:srgbClr val="000000"/>
                          </a:solidFill>
                          <a:latin typeface="Arial"/>
                        </a:rPr>
                        <a:t>No limit on contribution (except to maintain non-MEC status)</a:t>
                      </a:r>
                    </a:p>
                  </a:txBody>
                  <a:tcPr marL="9525" marR="9525" marT="9525" marB="0" anchor="ctr"/>
                </a:tc>
                <a:tc>
                  <a:txBody>
                    <a:bodyPr/>
                    <a:lstStyle/>
                    <a:p>
                      <a:pPr algn="l" fontAlgn="b"/>
                      <a:r>
                        <a:rPr lang="en-US" sz="1400" b="0" i="0" u="none" strike="noStrike" dirty="0">
                          <a:solidFill>
                            <a:srgbClr val="000000"/>
                          </a:solidFill>
                          <a:latin typeface="+mn-lt"/>
                        </a:rPr>
                        <a:t>Withdrawals and loans</a:t>
                      </a:r>
                      <a:r>
                        <a:rPr lang="en-US" sz="1400" b="0" i="0" u="none" strike="noStrike" baseline="0" dirty="0">
                          <a:solidFill>
                            <a:srgbClr val="000000"/>
                          </a:solidFill>
                          <a:latin typeface="+mn-lt"/>
                        </a:rPr>
                        <a:t> will decrease the death benefit</a:t>
                      </a:r>
                      <a:endParaRPr lang="en-US" sz="1400" b="0" i="0" u="none" strike="noStrike" dirty="0">
                        <a:solidFill>
                          <a:srgbClr val="000000"/>
                        </a:solidFill>
                        <a:latin typeface="+mn-lt"/>
                      </a:endParaRPr>
                    </a:p>
                  </a:txBody>
                  <a:tcPr marL="9525" marR="9525" marT="9525" marB="0" anchor="b"/>
                </a:tc>
                <a:extLst>
                  <a:ext uri="{0D108BD9-81ED-4DB2-BD59-A6C34878D82A}">
                    <a16:rowId xmlns:a16="http://schemas.microsoft.com/office/drawing/2014/main" val="10004"/>
                  </a:ext>
                </a:extLst>
              </a:tr>
              <a:tr h="430438">
                <a:tc>
                  <a:txBody>
                    <a:bodyPr/>
                    <a:lstStyle/>
                    <a:p>
                      <a:pPr algn="l" fontAlgn="ctr"/>
                      <a:r>
                        <a:rPr lang="en-US" sz="1400" b="0" i="0" u="none" strike="noStrike" dirty="0">
                          <a:solidFill>
                            <a:srgbClr val="000000"/>
                          </a:solidFill>
                          <a:latin typeface="Arial"/>
                        </a:rPr>
                        <a:t>No required minimum distributions</a:t>
                      </a:r>
                    </a:p>
                  </a:txBody>
                  <a:tcPr marL="9525" marR="9525" marT="9525" marB="0" anchor="ctr"/>
                </a:tc>
                <a:tc>
                  <a:txBody>
                    <a:bodyPr/>
                    <a:lstStyle/>
                    <a:p>
                      <a:pPr algn="l" fontAlgn="ctr"/>
                      <a:r>
                        <a:rPr lang="en-US" sz="1400" b="0" i="0" u="none" strike="noStrike" dirty="0">
                          <a:solidFill>
                            <a:srgbClr val="000000"/>
                          </a:solidFill>
                          <a:latin typeface="Arial"/>
                        </a:rPr>
                        <a:t>Insurance cost may reduce funds</a:t>
                      </a:r>
                      <a:r>
                        <a:rPr lang="en-US" sz="1400" b="0" i="0" u="none" strike="noStrike" baseline="0" dirty="0">
                          <a:solidFill>
                            <a:srgbClr val="000000"/>
                          </a:solidFill>
                          <a:latin typeface="Arial"/>
                        </a:rPr>
                        <a:t> available for withdrawals and loans</a:t>
                      </a:r>
                      <a:endParaRPr lang="en-US" sz="1400" b="0" i="0" u="none" strike="noStrike" dirty="0">
                        <a:solidFill>
                          <a:srgbClr val="000000"/>
                        </a:solidFill>
                        <a:latin typeface="Arial"/>
                      </a:endParaRPr>
                    </a:p>
                  </a:txBody>
                  <a:tcPr marL="9525" marR="9525" marT="9525" marB="0" anchor="ctr"/>
                </a:tc>
                <a:extLst>
                  <a:ext uri="{0D108BD9-81ED-4DB2-BD59-A6C34878D82A}">
                    <a16:rowId xmlns:a16="http://schemas.microsoft.com/office/drawing/2014/main" val="10005"/>
                  </a:ext>
                </a:extLst>
              </a:tr>
              <a:tr h="430438">
                <a:tc>
                  <a:txBody>
                    <a:bodyPr/>
                    <a:lstStyle/>
                    <a:p>
                      <a:pPr algn="l" fontAlgn="ctr"/>
                      <a:r>
                        <a:rPr lang="en-US" sz="1400" b="0" i="0" u="none" strike="noStrike">
                          <a:solidFill>
                            <a:srgbClr val="000000"/>
                          </a:solidFill>
                          <a:latin typeface="Arial"/>
                        </a:rPr>
                        <a:t>Tax-free growth potential</a:t>
                      </a:r>
                      <a:r>
                        <a:rPr lang="en-US" sz="1400" b="0" i="0" u="none" strike="noStrike" baseline="0">
                          <a:solidFill>
                            <a:srgbClr val="000000"/>
                          </a:solidFill>
                          <a:latin typeface="Arial"/>
                        </a:rPr>
                        <a:t> </a:t>
                      </a:r>
                      <a:r>
                        <a:rPr lang="en-US" sz="1400" b="0" i="0" u="none" strike="noStrike">
                          <a:solidFill>
                            <a:srgbClr val="000000"/>
                          </a:solidFill>
                          <a:latin typeface="Arial"/>
                        </a:rPr>
                        <a:t>of </a:t>
                      </a:r>
                      <a:r>
                        <a:rPr lang="en-US" sz="1400" b="0" i="0" u="none" strike="noStrike" dirty="0">
                          <a:solidFill>
                            <a:srgbClr val="000000"/>
                          </a:solidFill>
                          <a:latin typeface="Arial"/>
                        </a:rPr>
                        <a:t>cash value</a:t>
                      </a:r>
                    </a:p>
                  </a:txBody>
                  <a:tcPr marL="9525" marR="9525" marT="9525" marB="0" anchor="ctr"/>
                </a:tc>
                <a:tc>
                  <a:txBody>
                    <a:bodyPr/>
                    <a:lstStyle/>
                    <a:p>
                      <a:pPr algn="l" fontAlgn="ctr"/>
                      <a:endParaRPr lang="en-US" sz="1400" b="0" i="0" u="none" strike="noStrike">
                        <a:solidFill>
                          <a:srgbClr val="000000"/>
                        </a:solidFill>
                        <a:latin typeface="Arial"/>
                      </a:endParaRPr>
                    </a:p>
                  </a:txBody>
                  <a:tcPr marL="9525" marR="9525" marT="9525" marB="0" anchor="ctr"/>
                </a:tc>
                <a:extLst>
                  <a:ext uri="{0D108BD9-81ED-4DB2-BD59-A6C34878D82A}">
                    <a16:rowId xmlns:a16="http://schemas.microsoft.com/office/drawing/2014/main" val="10006"/>
                  </a:ext>
                </a:extLst>
              </a:tr>
              <a:tr h="430438">
                <a:tc>
                  <a:txBody>
                    <a:bodyPr/>
                    <a:lstStyle/>
                    <a:p>
                      <a:pPr algn="l" fontAlgn="ctr"/>
                      <a:r>
                        <a:rPr lang="en-US" sz="1400" b="0" i="0" u="none" strike="noStrike" dirty="0">
                          <a:solidFill>
                            <a:srgbClr val="000000"/>
                          </a:solidFill>
                          <a:latin typeface="Arial"/>
                        </a:rPr>
                        <a:t>Valuable riders available (e.g., long-term care)</a:t>
                      </a:r>
                    </a:p>
                  </a:txBody>
                  <a:tcPr marL="9525" marR="9525" marT="9525" marB="0" anchor="ctr"/>
                </a:tc>
                <a:tc>
                  <a:txBody>
                    <a:bodyPr/>
                    <a:lstStyle/>
                    <a:p>
                      <a:pPr algn="l" fontAlgn="ctr"/>
                      <a:endParaRPr lang="en-US" sz="1400" b="0" i="0" u="none" strike="noStrike">
                        <a:solidFill>
                          <a:srgbClr val="000000"/>
                        </a:solidFill>
                        <a:latin typeface="Arial"/>
                      </a:endParaRPr>
                    </a:p>
                  </a:txBody>
                  <a:tcPr marL="9525" marR="9525" marT="9525" marB="0" anchor="ctr"/>
                </a:tc>
                <a:extLst>
                  <a:ext uri="{0D108BD9-81ED-4DB2-BD59-A6C34878D82A}">
                    <a16:rowId xmlns:a16="http://schemas.microsoft.com/office/drawing/2014/main" val="10007"/>
                  </a:ext>
                </a:extLst>
              </a:tr>
              <a:tr h="506355">
                <a:tc>
                  <a:txBody>
                    <a:bodyPr/>
                    <a:lstStyle/>
                    <a:p>
                      <a:pPr algn="l" fontAlgn="ctr"/>
                      <a:r>
                        <a:rPr lang="en-US" sz="1400" b="0" i="0" u="none" strike="noStrike" dirty="0">
                          <a:solidFill>
                            <a:srgbClr val="000000"/>
                          </a:solidFill>
                          <a:latin typeface="Arial"/>
                        </a:rPr>
                        <a:t>Variety of products from which to choose, from conservative to aggressive risk</a:t>
                      </a:r>
                    </a:p>
                  </a:txBody>
                  <a:tcPr marL="9525" marR="9525" marT="9525" marB="0" anchor="ctr"/>
                </a:tc>
                <a:tc>
                  <a:txBody>
                    <a:bodyPr/>
                    <a:lstStyle/>
                    <a:p>
                      <a:pPr algn="l" fontAlgn="ctr"/>
                      <a:endParaRPr lang="en-US" sz="1400" b="0" i="0" u="none" strike="noStrike" dirty="0">
                        <a:solidFill>
                          <a:srgbClr val="000000"/>
                        </a:solidFill>
                        <a:latin typeface="Arial"/>
                      </a:endParaRPr>
                    </a:p>
                  </a:txBody>
                  <a:tcPr marL="9525" marR="9525" marT="9525" marB="0" anchor="ctr"/>
                </a:tc>
                <a:extLst>
                  <a:ext uri="{0D108BD9-81ED-4DB2-BD59-A6C34878D82A}">
                    <a16:rowId xmlns:a16="http://schemas.microsoft.com/office/drawing/2014/main" val="10008"/>
                  </a:ext>
                </a:extLst>
              </a:tr>
            </a:tbl>
          </a:graphicData>
        </a:graphic>
      </p:graphicFrame>
      <p:pic>
        <p:nvPicPr>
          <p:cNvPr id="10243" name="Picture 3" descr="C:\Users\meagha1\AppData\Local\Microsoft\Windows\Temporary Internet Files\Content.IE5\YRQU1TY9\Unbalanced_scales-too-far-right[1].png"/>
          <p:cNvPicPr>
            <a:picLocks noChangeAspect="1" noChangeArrowheads="1"/>
          </p:cNvPicPr>
          <p:nvPr/>
        </p:nvPicPr>
        <p:blipFill>
          <a:blip r:embed="rId3"/>
          <a:srcRect/>
          <a:stretch>
            <a:fillRect/>
          </a:stretch>
        </p:blipFill>
        <p:spPr bwMode="auto">
          <a:xfrm>
            <a:off x="5334000" y="4317784"/>
            <a:ext cx="2209800" cy="1717692"/>
          </a:xfrm>
          <a:prstGeom prst="rect">
            <a:avLst/>
          </a:prstGeom>
          <a:noFill/>
        </p:spPr>
      </p:pic>
      <p:sp>
        <p:nvSpPr>
          <p:cNvPr id="6"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252" y="381000"/>
            <a:ext cx="7391400" cy="715962"/>
          </a:xfrm>
        </p:spPr>
        <p:txBody>
          <a:bodyPr/>
          <a:lstStyle/>
          <a:p>
            <a:pPr algn="ctr"/>
            <a:r>
              <a:rPr lang="en-US" sz="4000" dirty="0"/>
              <a:t>Prospects and suitability</a:t>
            </a:r>
          </a:p>
        </p:txBody>
      </p:sp>
      <p:sp>
        <p:nvSpPr>
          <p:cNvPr id="3" name="Content Placeholder 2"/>
          <p:cNvSpPr>
            <a:spLocks noGrp="1"/>
          </p:cNvSpPr>
          <p:nvPr>
            <p:ph idx="1"/>
          </p:nvPr>
        </p:nvSpPr>
        <p:spPr>
          <a:xfrm>
            <a:off x="641252" y="1447800"/>
            <a:ext cx="7467600" cy="4068763"/>
          </a:xfrm>
        </p:spPr>
        <p:txBody>
          <a:bodyPr/>
          <a:lstStyle/>
          <a:p>
            <a:pPr>
              <a:buFont typeface="Arial" pitchFamily="34" charset="0"/>
              <a:buChar char="•"/>
            </a:pPr>
            <a:r>
              <a:rPr lang="en-US" dirty="0"/>
              <a:t>Business owners</a:t>
            </a:r>
          </a:p>
          <a:p>
            <a:pPr>
              <a:buFont typeface="Arial" pitchFamily="34" charset="0"/>
              <a:buChar char="•"/>
            </a:pPr>
            <a:r>
              <a:rPr lang="en-US" dirty="0"/>
              <a:t>Professionals – Doctors, Dentists,  Attorneys, etc.</a:t>
            </a:r>
          </a:p>
          <a:p>
            <a:pPr>
              <a:buFont typeface="Arial" pitchFamily="34" charset="0"/>
              <a:buChar char="•"/>
            </a:pPr>
            <a:r>
              <a:rPr lang="en-US" dirty="0"/>
              <a:t>Executives who have maxed out their</a:t>
            </a:r>
          </a:p>
          <a:p>
            <a:pPr marL="0" indent="0"/>
            <a:r>
              <a:rPr lang="en-US" dirty="0"/>
              <a:t>	qualified plan contributions</a:t>
            </a:r>
          </a:p>
          <a:p>
            <a:pPr>
              <a:buFont typeface="Arial" pitchFamily="34" charset="0"/>
              <a:buChar char="•"/>
            </a:pPr>
            <a:r>
              <a:rPr lang="en-US" dirty="0"/>
              <a:t>Who:</a:t>
            </a:r>
          </a:p>
          <a:p>
            <a:pPr lvl="1">
              <a:buFont typeface="Arial" pitchFamily="34" charset="0"/>
              <a:buChar char="‒"/>
            </a:pPr>
            <a:r>
              <a:rPr lang="en-US" dirty="0"/>
              <a:t>Are between age 35 and 55</a:t>
            </a:r>
          </a:p>
          <a:p>
            <a:pPr lvl="1">
              <a:buFont typeface="Arial" pitchFamily="34" charset="0"/>
              <a:buChar char="‒"/>
            </a:pPr>
            <a:r>
              <a:rPr lang="en-US" baseline="0" dirty="0"/>
              <a:t>Have sufficient cash flow to be able to save after-tax dollars</a:t>
            </a:r>
          </a:p>
          <a:p>
            <a:pPr lvl="1">
              <a:buFont typeface="Arial" pitchFamily="34" charset="0"/>
              <a:buChar char="‒"/>
            </a:pPr>
            <a:r>
              <a:rPr lang="en-US" dirty="0"/>
              <a:t>Need personal life insurance protection</a:t>
            </a:r>
          </a:p>
          <a:p>
            <a:pPr lvl="1">
              <a:buFont typeface="Arial" pitchFamily="34" charset="0"/>
              <a:buChar char="‒"/>
            </a:pPr>
            <a:r>
              <a:rPr lang="en-US" baseline="0" dirty="0"/>
              <a:t>Understand</a:t>
            </a:r>
            <a:r>
              <a:rPr lang="en-US" dirty="0"/>
              <a:t> the benefit of long-term tax-deferred savings</a:t>
            </a:r>
          </a:p>
          <a:p>
            <a:pPr lvl="1">
              <a:buFont typeface="Arial" pitchFamily="34" charset="0"/>
              <a:buChar char="‒"/>
            </a:pPr>
            <a:r>
              <a:rPr lang="en-US" dirty="0"/>
              <a:t>May need flexibility in accessing cash</a:t>
            </a:r>
          </a:p>
          <a:p>
            <a:pPr lvl="1">
              <a:buFont typeface="Arial" pitchFamily="34" charset="0"/>
              <a:buChar char="‒"/>
            </a:pPr>
            <a:r>
              <a:rPr lang="en-US" dirty="0"/>
              <a:t>Would like non-taxable income to supplement taxable distributions from qualified plans or IRAs</a:t>
            </a:r>
            <a:endParaRPr lang="en-US" baseline="0" dirty="0"/>
          </a:p>
          <a:p>
            <a:pPr lvl="1">
              <a:buFont typeface="Arial" pitchFamily="34" charset="0"/>
              <a:buChar char="•"/>
            </a:pPr>
            <a:endParaRPr lang="en-US" baseline="0" dirty="0"/>
          </a:p>
          <a:p>
            <a:pPr lvl="1">
              <a:buFont typeface="Arial" pitchFamily="34" charset="0"/>
              <a:buChar char="•"/>
            </a:pPr>
            <a:endParaRPr lang="en-US" baseline="0" dirty="0"/>
          </a:p>
        </p:txBody>
      </p:sp>
      <p:pic>
        <p:nvPicPr>
          <p:cNvPr id="19459" name="Picture 3"/>
          <p:cNvPicPr>
            <a:picLocks noChangeAspect="1" noChangeArrowheads="1"/>
          </p:cNvPicPr>
          <p:nvPr/>
        </p:nvPicPr>
        <p:blipFill>
          <a:blip r:embed="rId3"/>
          <a:srcRect/>
          <a:stretch>
            <a:fillRect/>
          </a:stretch>
        </p:blipFill>
        <p:spPr bwMode="auto">
          <a:xfrm>
            <a:off x="7162800" y="1447800"/>
            <a:ext cx="1202024" cy="1566388"/>
          </a:xfrm>
          <a:prstGeom prst="rect">
            <a:avLst/>
          </a:prstGeom>
          <a:noFill/>
          <a:ln w="9525">
            <a:noFill/>
            <a:miter lim="800000"/>
            <a:headEnd/>
            <a:tailEnd/>
          </a:ln>
          <a:effectLst/>
        </p:spPr>
      </p:pic>
      <p:sp>
        <p:nvSpPr>
          <p:cNvPr id="6"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198890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425" y="418307"/>
            <a:ext cx="7391400" cy="715962"/>
          </a:xfrm>
        </p:spPr>
        <p:txBody>
          <a:bodyPr/>
          <a:lstStyle/>
          <a:p>
            <a:pPr algn="ctr"/>
            <a:r>
              <a:rPr lang="en-US" dirty="0"/>
              <a:t>Prospects and suitability</a:t>
            </a:r>
          </a:p>
        </p:txBody>
      </p:sp>
      <p:sp>
        <p:nvSpPr>
          <p:cNvPr id="3" name="Content Placeholder 2"/>
          <p:cNvSpPr>
            <a:spLocks noGrp="1"/>
          </p:cNvSpPr>
          <p:nvPr>
            <p:ph idx="1"/>
          </p:nvPr>
        </p:nvSpPr>
        <p:spPr>
          <a:xfrm>
            <a:off x="2167823" y="1834742"/>
            <a:ext cx="6248400" cy="1143000"/>
          </a:xfrm>
        </p:spPr>
        <p:txBody>
          <a:bodyPr/>
          <a:lstStyle/>
          <a:p>
            <a:pPr>
              <a:buFont typeface="Arial" panose="020B0604020202020204" pitchFamily="34" charset="0"/>
              <a:buChar char="•"/>
            </a:pPr>
            <a:r>
              <a:rPr lang="en-US" sz="2400" dirty="0"/>
              <a:t>28.2 million small businesses in 2011</a:t>
            </a:r>
          </a:p>
          <a:p>
            <a:pPr marL="685800" lvl="2">
              <a:buFont typeface="Arial" pitchFamily="34" charset="0"/>
              <a:buChar char="‒"/>
            </a:pPr>
            <a:r>
              <a:rPr lang="en-US" sz="1800" dirty="0"/>
              <a:t>The Small Business Administration defined small businesses as those with fewer than 500 employees</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834742"/>
            <a:ext cx="1786821" cy="1432677"/>
          </a:xfrm>
          <a:prstGeom prst="rect">
            <a:avLst/>
          </a:prstGeom>
        </p:spPr>
      </p:pic>
      <p:sp>
        <p:nvSpPr>
          <p:cNvPr id="6" name="TextBox 5"/>
          <p:cNvSpPr txBox="1"/>
          <p:nvPr/>
        </p:nvSpPr>
        <p:spPr>
          <a:xfrm>
            <a:off x="838200" y="6189661"/>
            <a:ext cx="5791200" cy="246221"/>
          </a:xfrm>
          <a:prstGeom prst="rect">
            <a:avLst/>
          </a:prstGeom>
          <a:noFill/>
        </p:spPr>
        <p:txBody>
          <a:bodyPr wrap="square" rtlCol="0">
            <a:spAutoFit/>
          </a:bodyPr>
          <a:lstStyle/>
          <a:p>
            <a:pPr marL="0" lvl="1" indent="0">
              <a:spcBef>
                <a:spcPts val="0"/>
              </a:spcBef>
            </a:pPr>
            <a:r>
              <a:rPr lang="en-US" sz="1000" i="1" dirty="0"/>
              <a:t>SBA Office of Advocacy, Frequently Asked Questions About Small Business, March 2014</a:t>
            </a:r>
          </a:p>
        </p:txBody>
      </p:sp>
      <p:sp>
        <p:nvSpPr>
          <p:cNvPr id="10" name="TextBox 9"/>
          <p:cNvSpPr txBox="1"/>
          <p:nvPr/>
        </p:nvSpPr>
        <p:spPr>
          <a:xfrm>
            <a:off x="1447800" y="3377040"/>
            <a:ext cx="6749143" cy="2769989"/>
          </a:xfrm>
          <a:prstGeom prst="rect">
            <a:avLst/>
          </a:prstGeom>
          <a:noFill/>
        </p:spPr>
        <p:txBody>
          <a:bodyPr wrap="square" rtlCol="0">
            <a:spAutoFit/>
          </a:bodyPr>
          <a:lstStyle/>
          <a:p>
            <a:pPr marL="347472" indent="-347472">
              <a:buFont typeface="Arial" panose="020B0604020202020204" pitchFamily="34" charset="0"/>
              <a:buChar char="•"/>
            </a:pPr>
            <a:r>
              <a:rPr lang="en-US" sz="2400" dirty="0">
                <a:solidFill>
                  <a:srgbClr val="578999"/>
                </a:solidFill>
              </a:rPr>
              <a:t>Just over 7 million of those have employees (other than the business owner)</a:t>
            </a:r>
          </a:p>
          <a:p>
            <a:pPr marL="685800" lvl="1" indent="-228600">
              <a:buFont typeface="Arial" pitchFamily="34" charset="0"/>
              <a:buChar char="‒"/>
            </a:pPr>
            <a:r>
              <a:rPr lang="en-US" dirty="0"/>
              <a:t>Small businesses accounted for 63% (14.3 million) of net new jobs created between 1993 and mid-2013</a:t>
            </a:r>
          </a:p>
          <a:p>
            <a:pPr lvl="1"/>
            <a:endParaRPr lang="en-US" dirty="0"/>
          </a:p>
          <a:p>
            <a:pPr marL="685800" lvl="1" indent="-228600">
              <a:buFont typeface="Arial" pitchFamily="34" charset="0"/>
              <a:buChar char="‒"/>
            </a:pPr>
            <a:r>
              <a:rPr lang="en-US" dirty="0"/>
              <a:t>The vast majority (94%) of small businesses with no employees are sole proprietors and partnerships (including limited liability companies)</a:t>
            </a:r>
          </a:p>
          <a:p>
            <a:endParaRPr lang="en-US" dirty="0"/>
          </a:p>
        </p:txBody>
      </p:sp>
    </p:spTree>
    <p:extLst>
      <p:ext uri="{BB962C8B-B14F-4D97-AF65-F5344CB8AC3E}">
        <p14:creationId xmlns:p14="http://schemas.microsoft.com/office/powerpoint/2010/main" val="10519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9"/>
          <p:cNvSpPr>
            <a:spLocks noGrp="1"/>
          </p:cNvSpPr>
          <p:nvPr>
            <p:ph type="title"/>
          </p:nvPr>
        </p:nvSpPr>
        <p:spPr bwMode="auto">
          <a:xfrm>
            <a:off x="762000" y="152400"/>
            <a:ext cx="7391400" cy="715962"/>
          </a:xfrm>
          <a:noFill/>
          <a:ln>
            <a:miter lim="800000"/>
            <a:headEnd/>
            <a:tailEnd/>
          </a:ln>
        </p:spPr>
        <p:txBody>
          <a:bodyPr wrap="square" lIns="91440" tIns="45720" rIns="91440" bIns="45720" numCol="1" anchor="t" anchorCtr="0" compatLnSpc="1">
            <a:prstTxWarp prst="textNoShape">
              <a:avLst/>
            </a:prstTxWarp>
          </a:bodyPr>
          <a:lstStyle/>
          <a:p>
            <a:pPr algn="ctr"/>
            <a:r>
              <a:rPr lang="en-US" dirty="0"/>
              <a:t>Prospects and suitability</a:t>
            </a:r>
            <a:endParaRPr lang="en-US" sz="4000" dirty="0">
              <a:ea typeface="ＭＳ Ｐゴシック" pitchFamily="34" charset="-128"/>
            </a:endParaRPr>
          </a:p>
        </p:txBody>
      </p:sp>
      <p:sp>
        <p:nvSpPr>
          <p:cNvPr id="8196" name="Content Placeholder 10"/>
          <p:cNvSpPr>
            <a:spLocks noGrp="1"/>
          </p:cNvSpPr>
          <p:nvPr>
            <p:ph idx="1"/>
          </p:nvPr>
        </p:nvSpPr>
        <p:spPr bwMode="auto">
          <a:xfrm>
            <a:off x="457200" y="1295400"/>
            <a:ext cx="8229600" cy="5075238"/>
          </a:xfrm>
          <a:noFill/>
          <a:ln>
            <a:miter lim="800000"/>
            <a:headEnd/>
            <a:tailEnd/>
          </a:ln>
        </p:spPr>
        <p:txBody>
          <a:bodyPr wrap="square" lIns="91440" tIns="45720" rIns="91440" bIns="45720" numCol="1" anchor="t" anchorCtr="0" compatLnSpc="1">
            <a:prstTxWarp prst="textNoShape">
              <a:avLst/>
            </a:prstTxWarp>
          </a:bodyPr>
          <a:lstStyle/>
          <a:p>
            <a:pPr>
              <a:buFont typeface="Arial" pitchFamily="34" charset="0"/>
              <a:buChar char="•"/>
            </a:pPr>
            <a:r>
              <a:rPr lang="en-US" sz="2800" dirty="0">
                <a:solidFill>
                  <a:schemeClr val="accent1">
                    <a:lumMod val="50000"/>
                  </a:schemeClr>
                </a:solidFill>
                <a:ea typeface="ＭＳ Ｐゴシック" pitchFamily="34" charset="-128"/>
              </a:rPr>
              <a:t>Some of the needs/challenges in planning for retirement</a:t>
            </a:r>
          </a:p>
          <a:p>
            <a:pPr lvl="1">
              <a:buFont typeface="Arial" pitchFamily="34" charset="0"/>
              <a:buChar char="‒"/>
            </a:pPr>
            <a:r>
              <a:rPr lang="en-US" sz="2400" dirty="0">
                <a:solidFill>
                  <a:schemeClr val="accent4">
                    <a:lumMod val="50000"/>
                    <a:lumOff val="50000"/>
                  </a:schemeClr>
                </a:solidFill>
                <a:ea typeface="ＭＳ Ｐゴシック" pitchFamily="34" charset="-128"/>
              </a:rPr>
              <a:t>Funding retirement (43%)</a:t>
            </a:r>
          </a:p>
          <a:p>
            <a:pPr lvl="1">
              <a:buFont typeface="Arial" pitchFamily="34" charset="0"/>
              <a:buChar char="‒"/>
            </a:pPr>
            <a:r>
              <a:rPr lang="en-US" sz="2400" dirty="0">
                <a:solidFill>
                  <a:schemeClr val="accent4">
                    <a:lumMod val="50000"/>
                    <a:lumOff val="50000"/>
                  </a:schemeClr>
                </a:solidFill>
                <a:ea typeface="ＭＳ Ｐゴシック" pitchFamily="34" charset="-128"/>
              </a:rPr>
              <a:t>Planning my own retirement (41%)</a:t>
            </a:r>
          </a:p>
          <a:p>
            <a:pPr lvl="1">
              <a:buFont typeface="Arial" pitchFamily="34" charset="0"/>
              <a:buChar char="‒"/>
            </a:pPr>
            <a:r>
              <a:rPr lang="en-US" sz="2400" dirty="0">
                <a:solidFill>
                  <a:schemeClr val="accent4">
                    <a:lumMod val="50000"/>
                    <a:lumOff val="50000"/>
                  </a:schemeClr>
                </a:solidFill>
                <a:ea typeface="ＭＳ Ｐゴシック" pitchFamily="34" charset="-128"/>
              </a:rPr>
              <a:t>Finding a trustworthy financial advisor who has my best interests at heart (27%)</a:t>
            </a:r>
            <a:endParaRPr lang="en-US" sz="2400" dirty="0">
              <a:solidFill>
                <a:schemeClr val="accent1">
                  <a:lumMod val="50000"/>
                </a:schemeClr>
              </a:solidFill>
              <a:ea typeface="ＭＳ Ｐゴシック" pitchFamily="34" charset="-128"/>
            </a:endParaRPr>
          </a:p>
          <a:p>
            <a:pPr>
              <a:buFont typeface="Arial" pitchFamily="34" charset="0"/>
              <a:buChar char="•"/>
            </a:pPr>
            <a:r>
              <a:rPr lang="en-US" sz="2800" dirty="0">
                <a:solidFill>
                  <a:schemeClr val="accent1">
                    <a:lumMod val="50000"/>
                  </a:schemeClr>
                </a:solidFill>
                <a:ea typeface="ＭＳ Ｐゴシック" pitchFamily="34" charset="-128"/>
              </a:rPr>
              <a:t>35% of small business owners plan to fund their retirement by selling their businesses</a:t>
            </a:r>
          </a:p>
          <a:p>
            <a:pPr lvl="1">
              <a:buFont typeface="Arial" pitchFamily="34" charset="0"/>
              <a:buChar char="•"/>
            </a:pPr>
            <a:endParaRPr lang="en-US" sz="1600" dirty="0">
              <a:solidFill>
                <a:schemeClr val="accent4">
                  <a:lumMod val="50000"/>
                  <a:lumOff val="50000"/>
                </a:schemeClr>
              </a:solidFill>
              <a:ea typeface="ＭＳ Ｐゴシック" pitchFamily="34" charset="-128"/>
            </a:endParaRPr>
          </a:p>
          <a:p>
            <a:pPr marL="0" indent="0">
              <a:spcBef>
                <a:spcPts val="0"/>
              </a:spcBef>
            </a:pPr>
            <a:endParaRPr lang="en-US" sz="1400" i="1" dirty="0">
              <a:solidFill>
                <a:schemeClr val="accent4">
                  <a:lumMod val="50000"/>
                  <a:lumOff val="50000"/>
                </a:schemeClr>
              </a:solidFill>
              <a:ea typeface="ＭＳ Ｐゴシック" pitchFamily="34" charset="-128"/>
            </a:endParaRPr>
          </a:p>
          <a:p>
            <a:pPr marL="0" indent="0">
              <a:spcBef>
                <a:spcPts val="0"/>
              </a:spcBef>
            </a:pPr>
            <a:r>
              <a:rPr lang="en-US" sz="1400" i="1" dirty="0">
                <a:solidFill>
                  <a:schemeClr val="accent4">
                    <a:lumMod val="50000"/>
                    <a:lumOff val="50000"/>
                  </a:schemeClr>
                </a:solidFill>
                <a:ea typeface="ＭＳ Ｐゴシック" pitchFamily="34" charset="-128"/>
              </a:rPr>
              <a:t>The 2014 Guardian Small Business Owner Retirement Readiness Study, </a:t>
            </a:r>
            <a:r>
              <a:rPr lang="en-US" sz="1400" dirty="0">
                <a:solidFill>
                  <a:schemeClr val="accent4">
                    <a:lumMod val="50000"/>
                    <a:lumOff val="50000"/>
                  </a:schemeClr>
                </a:solidFill>
                <a:ea typeface="ＭＳ Ｐゴシック" pitchFamily="34" charset="-128"/>
              </a:rPr>
              <a:t>http://resources.guardianlife.com/glife11pp/groups/camp_interenet/@stellent_camp_websites/documents/document/retirement-check-up.pdf</a:t>
            </a:r>
          </a:p>
          <a:p>
            <a:pPr marL="0" indent="0">
              <a:spcBef>
                <a:spcPts val="0"/>
              </a:spcBef>
              <a:buFont typeface="Arial" pitchFamily="34" charset="0"/>
              <a:buChar char="•"/>
            </a:pPr>
            <a:endParaRPr lang="en-US" sz="1400" dirty="0">
              <a:solidFill>
                <a:schemeClr val="accent4">
                  <a:lumMod val="50000"/>
                  <a:lumOff val="50000"/>
                </a:schemeClr>
              </a:solidFill>
              <a:ea typeface="ＭＳ Ｐゴシック" pitchFamily="34" charset="-128"/>
            </a:endParaRPr>
          </a:p>
          <a:p>
            <a:pPr marL="0" indent="0">
              <a:buFont typeface="Arial" pitchFamily="34" charset="0"/>
              <a:buChar char="•"/>
            </a:pPr>
            <a:endParaRPr lang="en-US" sz="1600" dirty="0">
              <a:solidFill>
                <a:schemeClr val="accent4">
                  <a:lumMod val="50000"/>
                  <a:lumOff val="50000"/>
                </a:schemeClr>
              </a:solidFill>
              <a:ea typeface="ＭＳ Ｐゴシック" pitchFamily="34" charset="-128"/>
            </a:endParaRP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40546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41437"/>
            <a:ext cx="7467600" cy="4068763"/>
          </a:xfrm>
        </p:spPr>
        <p:txBody>
          <a:bodyPr/>
          <a:lstStyle/>
          <a:p>
            <a:pPr>
              <a:spcBef>
                <a:spcPts val="0"/>
              </a:spcBef>
              <a:buFont typeface="Arial" panose="020B0604020202020204" pitchFamily="34" charset="0"/>
              <a:buChar char="•"/>
            </a:pPr>
            <a:r>
              <a:rPr lang="en-US" dirty="0">
                <a:solidFill>
                  <a:schemeClr val="tx1"/>
                </a:solidFill>
              </a:rPr>
              <a:t>They are maxing out their 401(k)s</a:t>
            </a:r>
          </a:p>
          <a:p>
            <a:pPr>
              <a:spcBef>
                <a:spcPts val="0"/>
              </a:spcBef>
              <a:buFont typeface="Arial" panose="020B0604020202020204" pitchFamily="34" charset="0"/>
              <a:buChar char="•"/>
            </a:pPr>
            <a:r>
              <a:rPr lang="en-US" dirty="0">
                <a:solidFill>
                  <a:schemeClr val="tx1"/>
                </a:solidFill>
              </a:rPr>
              <a:t>$54,000 excess they would like to save for retirement</a:t>
            </a:r>
            <a:br>
              <a:rPr lang="en-US" dirty="0">
                <a:solidFill>
                  <a:schemeClr val="tx1"/>
                </a:solidFill>
              </a:rPr>
            </a:br>
            <a:endParaRPr lang="en-US" dirty="0">
              <a:solidFill>
                <a:schemeClr val="tx1"/>
              </a:solidFill>
            </a:endParaRPr>
          </a:p>
          <a:p>
            <a:pPr marL="0" indent="0">
              <a:spcBef>
                <a:spcPts val="0"/>
              </a:spcBef>
            </a:pPr>
            <a:r>
              <a:rPr lang="en-US" sz="2400" dirty="0">
                <a:solidFill>
                  <a:schemeClr val="accent2"/>
                </a:solidFill>
              </a:rPr>
              <a:t>How should they invest their money?	</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7" name="Title 1"/>
          <p:cNvSpPr>
            <a:spLocks noGrp="1"/>
          </p:cNvSpPr>
          <p:nvPr>
            <p:ph type="title"/>
          </p:nvPr>
        </p:nvSpPr>
        <p:spPr>
          <a:xfrm>
            <a:off x="618460" y="201622"/>
            <a:ext cx="7391400" cy="715962"/>
          </a:xfrm>
        </p:spPr>
        <p:txBody>
          <a:bodyPr/>
          <a:lstStyle/>
          <a:p>
            <a:pPr>
              <a:spcBef>
                <a:spcPts val="0"/>
              </a:spcBef>
            </a:pPr>
            <a:r>
              <a:rPr lang="en-US" sz="3200" dirty="0">
                <a:solidFill>
                  <a:schemeClr val="tx1"/>
                </a:solidFill>
              </a:rPr>
              <a:t>Kathleen and Don are both doctors, married, and 30 years old.</a:t>
            </a:r>
            <a:br>
              <a:rPr lang="en-US" sz="2800" dirty="0">
                <a:solidFill>
                  <a:schemeClr val="tx1"/>
                </a:solidFill>
              </a:rPr>
            </a:br>
            <a:endParaRPr lang="en-US" sz="2800" dirty="0">
              <a:solidFill>
                <a:schemeClr val="tx1"/>
              </a:solidFill>
            </a:endParaRPr>
          </a:p>
        </p:txBody>
      </p:sp>
      <p:pic>
        <p:nvPicPr>
          <p:cNvPr id="2" name="Picture 1"/>
          <p:cNvPicPr>
            <a:picLocks noChangeAspect="1"/>
          </p:cNvPicPr>
          <p:nvPr/>
        </p:nvPicPr>
        <p:blipFill>
          <a:blip r:embed="rId3"/>
          <a:stretch>
            <a:fillRect/>
          </a:stretch>
        </p:blipFill>
        <p:spPr>
          <a:xfrm>
            <a:off x="3969403" y="3280109"/>
            <a:ext cx="4352925" cy="2514600"/>
          </a:xfrm>
          <a:prstGeom prst="rect">
            <a:avLst/>
          </a:prstGeom>
        </p:spPr>
      </p:pic>
      <p:grpSp>
        <p:nvGrpSpPr>
          <p:cNvPr id="12" name="Group 11"/>
          <p:cNvGrpSpPr/>
          <p:nvPr/>
        </p:nvGrpSpPr>
        <p:grpSpPr>
          <a:xfrm rot="20956451">
            <a:off x="979561" y="3852227"/>
            <a:ext cx="3101340" cy="1912620"/>
            <a:chOff x="584200" y="3852228"/>
            <a:chExt cx="3101340" cy="191262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200" y="3852228"/>
              <a:ext cx="3101340" cy="1912620"/>
            </a:xfrm>
            <a:prstGeom prst="rect">
              <a:avLst/>
            </a:prstGeom>
          </p:spPr>
        </p:pic>
        <p:sp>
          <p:nvSpPr>
            <p:cNvPr id="6" name="TextBox 5"/>
            <p:cNvSpPr txBox="1"/>
            <p:nvPr/>
          </p:nvSpPr>
          <p:spPr>
            <a:xfrm>
              <a:off x="1247459" y="3962400"/>
              <a:ext cx="1743074" cy="307777"/>
            </a:xfrm>
            <a:prstGeom prst="rect">
              <a:avLst/>
            </a:prstGeom>
            <a:noFill/>
          </p:spPr>
          <p:txBody>
            <a:bodyPr wrap="square" rtlCol="0">
              <a:spAutoFit/>
            </a:bodyPr>
            <a:lstStyle/>
            <a:p>
              <a:r>
                <a:rPr lang="en-US" sz="1400" dirty="0">
                  <a:latin typeface="Bradley Hand ITC" panose="03070402050302030203" pitchFamily="66" charset="0"/>
                </a:rPr>
                <a:t>Kathleen &amp; Don</a:t>
              </a:r>
            </a:p>
          </p:txBody>
        </p:sp>
        <p:sp>
          <p:nvSpPr>
            <p:cNvPr id="8" name="TextBox 7"/>
            <p:cNvSpPr txBox="1"/>
            <p:nvPr/>
          </p:nvSpPr>
          <p:spPr>
            <a:xfrm>
              <a:off x="1143000" y="4139624"/>
              <a:ext cx="1743074" cy="307777"/>
            </a:xfrm>
            <a:prstGeom prst="rect">
              <a:avLst/>
            </a:prstGeom>
            <a:noFill/>
          </p:spPr>
          <p:txBody>
            <a:bodyPr wrap="square" rtlCol="0">
              <a:spAutoFit/>
            </a:bodyPr>
            <a:lstStyle/>
            <a:p>
              <a:r>
                <a:rPr lang="en-US" sz="1400" dirty="0">
                  <a:latin typeface="Bradley Hand ITC" panose="03070402050302030203" pitchFamily="66" charset="0"/>
                </a:rPr>
                <a:t>30</a:t>
              </a:r>
            </a:p>
          </p:txBody>
        </p:sp>
        <p:sp>
          <p:nvSpPr>
            <p:cNvPr id="9" name="TextBox 8"/>
            <p:cNvSpPr txBox="1"/>
            <p:nvPr/>
          </p:nvSpPr>
          <p:spPr>
            <a:xfrm>
              <a:off x="1542733" y="4293512"/>
              <a:ext cx="1743074" cy="307777"/>
            </a:xfrm>
            <a:prstGeom prst="rect">
              <a:avLst/>
            </a:prstGeom>
            <a:noFill/>
          </p:spPr>
          <p:txBody>
            <a:bodyPr wrap="square" rtlCol="0">
              <a:spAutoFit/>
            </a:bodyPr>
            <a:lstStyle/>
            <a:p>
              <a:r>
                <a:rPr lang="en-US" sz="1400" dirty="0">
                  <a:latin typeface="Bradley Hand ITC" panose="03070402050302030203" pitchFamily="66" charset="0"/>
                </a:rPr>
                <a:t>Doctors</a:t>
              </a:r>
            </a:p>
          </p:txBody>
        </p:sp>
        <p:sp>
          <p:nvSpPr>
            <p:cNvPr id="10" name="TextBox 9"/>
            <p:cNvSpPr txBox="1"/>
            <p:nvPr/>
          </p:nvSpPr>
          <p:spPr>
            <a:xfrm>
              <a:off x="1531303" y="4590852"/>
              <a:ext cx="1743074" cy="307777"/>
            </a:xfrm>
            <a:prstGeom prst="rect">
              <a:avLst/>
            </a:prstGeom>
            <a:noFill/>
          </p:spPr>
          <p:txBody>
            <a:bodyPr wrap="square" rtlCol="0">
              <a:spAutoFit/>
            </a:bodyPr>
            <a:lstStyle/>
            <a:p>
              <a:r>
                <a:rPr lang="en-US" sz="1400" dirty="0">
                  <a:latin typeface="Bradley Hand ITC" panose="03070402050302030203" pitchFamily="66" charset="0"/>
                </a:rPr>
                <a:t>Des Moines, IA</a:t>
              </a:r>
            </a:p>
          </p:txBody>
        </p:sp>
        <p:sp>
          <p:nvSpPr>
            <p:cNvPr id="11" name="TextBox 10"/>
            <p:cNvSpPr txBox="1"/>
            <p:nvPr/>
          </p:nvSpPr>
          <p:spPr>
            <a:xfrm>
              <a:off x="1316832" y="4888685"/>
              <a:ext cx="2014537" cy="738664"/>
            </a:xfrm>
            <a:prstGeom prst="rect">
              <a:avLst/>
            </a:prstGeom>
            <a:noFill/>
          </p:spPr>
          <p:txBody>
            <a:bodyPr wrap="square" rtlCol="0">
              <a:spAutoFit/>
            </a:bodyPr>
            <a:lstStyle/>
            <a:p>
              <a:pPr>
                <a:spcBef>
                  <a:spcPts val="0"/>
                </a:spcBef>
                <a:spcAft>
                  <a:spcPts val="600"/>
                </a:spcAft>
              </a:pPr>
              <a:r>
                <a:rPr lang="en-US" sz="1400" dirty="0">
                  <a:latin typeface="Bradley Hand ITC" panose="03070402050302030203" pitchFamily="66" charset="0"/>
                </a:rPr>
                <a:t>They have a choice to make on how to best utilize their income.</a:t>
              </a:r>
            </a:p>
          </p:txBody>
        </p:sp>
      </p:grpSp>
    </p:spTree>
    <p:extLst>
      <p:ext uri="{BB962C8B-B14F-4D97-AF65-F5344CB8AC3E}">
        <p14:creationId xmlns:p14="http://schemas.microsoft.com/office/powerpoint/2010/main" val="231379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graphicFrame>
        <p:nvGraphicFramePr>
          <p:cNvPr id="6" name="Chart 5"/>
          <p:cNvGraphicFramePr/>
          <p:nvPr>
            <p:extLst>
              <p:ext uri="{D42A27DB-BD31-4B8C-83A1-F6EECF244321}">
                <p14:modId xmlns:p14="http://schemas.microsoft.com/office/powerpoint/2010/main" val="2159054084"/>
              </p:ext>
            </p:extLst>
          </p:nvPr>
        </p:nvGraphicFramePr>
        <p:xfrm>
          <a:off x="-76200" y="1904218"/>
          <a:ext cx="54864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4800600" y="1847926"/>
            <a:ext cx="3581400" cy="3724096"/>
          </a:xfrm>
          <a:prstGeom prst="rect">
            <a:avLst/>
          </a:prstGeom>
          <a:noFill/>
        </p:spPr>
        <p:txBody>
          <a:bodyPr wrap="square" rtlCol="0">
            <a:spAutoFit/>
          </a:bodyPr>
          <a:lstStyle/>
          <a:p>
            <a:pPr marL="285750" indent="-285750">
              <a:buFont typeface="Arial" panose="020B0604020202020204" pitchFamily="34" charset="0"/>
              <a:buChar char="•"/>
            </a:pPr>
            <a:r>
              <a:rPr lang="en-US" sz="2400" dirty="0"/>
              <a:t>401(k) at 65</a:t>
            </a:r>
          </a:p>
          <a:p>
            <a:pPr marL="800100" lvl="1" indent="-342900">
              <a:buFont typeface="Arial" panose="020B0604020202020204" pitchFamily="34" charset="0"/>
              <a:buChar char="►"/>
            </a:pPr>
            <a:r>
              <a:rPr lang="en-US" sz="2400" dirty="0"/>
              <a:t>$4,230,608</a:t>
            </a:r>
          </a:p>
          <a:p>
            <a:pPr marL="285750" indent="-285750">
              <a:buFont typeface="Arial" panose="020B0604020202020204" pitchFamily="34" charset="0"/>
              <a:buChar char="•"/>
            </a:pPr>
            <a:r>
              <a:rPr lang="en-US" sz="2400" dirty="0"/>
              <a:t>Taxable at 65</a:t>
            </a:r>
          </a:p>
          <a:p>
            <a:pPr marL="800100" lvl="1" indent="-342900">
              <a:buFont typeface="Arial" panose="020B0604020202020204" pitchFamily="34" charset="0"/>
              <a:buChar char="►"/>
            </a:pPr>
            <a:r>
              <a:rPr lang="en-US" sz="2400" dirty="0"/>
              <a:t>$3,439,184</a:t>
            </a:r>
          </a:p>
          <a:p>
            <a:pPr marL="285750" indent="-285750">
              <a:buFont typeface="Arial" panose="020B0604020202020204" pitchFamily="34" charset="0"/>
              <a:buChar char="•"/>
            </a:pPr>
            <a:r>
              <a:rPr lang="en-US" sz="2400" dirty="0"/>
              <a:t>26 year retirement plan:</a:t>
            </a:r>
          </a:p>
          <a:p>
            <a:pPr marL="800100" lvl="1" indent="-342900">
              <a:buFont typeface="Arial" panose="020B0604020202020204" pitchFamily="34" charset="0"/>
              <a:buChar char="►"/>
            </a:pPr>
            <a:r>
              <a:rPr lang="en-US" sz="2400" dirty="0"/>
              <a:t>Annual cash flow after taxes</a:t>
            </a:r>
          </a:p>
          <a:p>
            <a:pPr lvl="2"/>
            <a:r>
              <a:rPr lang="en-US" sz="4400" dirty="0">
                <a:solidFill>
                  <a:srgbClr val="002060"/>
                </a:solidFill>
              </a:rPr>
              <a:t>$408,231</a:t>
            </a:r>
          </a:p>
        </p:txBody>
      </p:sp>
      <p:sp>
        <p:nvSpPr>
          <p:cNvPr id="8" name="Rectangle 7"/>
          <p:cNvSpPr/>
          <p:nvPr/>
        </p:nvSpPr>
        <p:spPr>
          <a:xfrm>
            <a:off x="1371600" y="1524000"/>
            <a:ext cx="2056973" cy="369332"/>
          </a:xfrm>
          <a:prstGeom prst="rect">
            <a:avLst/>
          </a:prstGeom>
        </p:spPr>
        <p:txBody>
          <a:bodyPr wrap="none">
            <a:spAutoFit/>
          </a:bodyPr>
          <a:lstStyle/>
          <a:p>
            <a:r>
              <a:rPr lang="en-US" u="sng" dirty="0"/>
              <a:t>Annual Cash Flow</a:t>
            </a:r>
          </a:p>
        </p:txBody>
      </p:sp>
      <p:sp>
        <p:nvSpPr>
          <p:cNvPr id="10" name="Title 1"/>
          <p:cNvSpPr>
            <a:spLocks noGrp="1"/>
          </p:cNvSpPr>
          <p:nvPr>
            <p:ph type="title"/>
          </p:nvPr>
        </p:nvSpPr>
        <p:spPr>
          <a:xfrm>
            <a:off x="228600" y="152400"/>
            <a:ext cx="8458200" cy="1371600"/>
          </a:xfrm>
        </p:spPr>
        <p:txBody>
          <a:bodyPr/>
          <a:lstStyle/>
          <a:p>
            <a:r>
              <a:rPr lang="en-US" sz="3600" dirty="0"/>
              <a:t>Supplementing their 401(k) with </a:t>
            </a:r>
            <a:r>
              <a:rPr lang="en-US" sz="3600" dirty="0">
                <a:solidFill>
                  <a:schemeClr val="tx1"/>
                </a:solidFill>
              </a:rPr>
              <a:t>taxable investments</a:t>
            </a:r>
          </a:p>
        </p:txBody>
      </p:sp>
    </p:spTree>
    <p:extLst>
      <p:ext uri="{BB962C8B-B14F-4D97-AF65-F5344CB8AC3E}">
        <p14:creationId xmlns:p14="http://schemas.microsoft.com/office/powerpoint/2010/main" val="427114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graphicFrame>
        <p:nvGraphicFramePr>
          <p:cNvPr id="8" name="Chart 7"/>
          <p:cNvGraphicFramePr/>
          <p:nvPr>
            <p:extLst>
              <p:ext uri="{D42A27DB-BD31-4B8C-83A1-F6EECF244321}">
                <p14:modId xmlns:p14="http://schemas.microsoft.com/office/powerpoint/2010/main" val="2626860121"/>
              </p:ext>
            </p:extLst>
          </p:nvPr>
        </p:nvGraphicFramePr>
        <p:xfrm>
          <a:off x="-228600" y="1556657"/>
          <a:ext cx="5486400" cy="481647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4724400" y="1676400"/>
            <a:ext cx="3581400" cy="4462760"/>
          </a:xfrm>
          <a:prstGeom prst="rect">
            <a:avLst/>
          </a:prstGeom>
          <a:noFill/>
        </p:spPr>
        <p:txBody>
          <a:bodyPr wrap="square" rtlCol="0">
            <a:spAutoFit/>
          </a:bodyPr>
          <a:lstStyle/>
          <a:p>
            <a:pPr marL="285750" indent="-285750">
              <a:buFont typeface="Arial" panose="020B0604020202020204" pitchFamily="34" charset="0"/>
              <a:buChar char="•"/>
            </a:pPr>
            <a:r>
              <a:rPr lang="en-US" sz="2400" dirty="0"/>
              <a:t>401(k) at 65</a:t>
            </a:r>
          </a:p>
          <a:p>
            <a:pPr marL="800100" lvl="1" indent="-342900">
              <a:buFont typeface="Arial" panose="020B0604020202020204" pitchFamily="34" charset="0"/>
              <a:buChar char="►"/>
            </a:pPr>
            <a:r>
              <a:rPr lang="en-US" sz="2400" dirty="0"/>
              <a:t>$4,230,608</a:t>
            </a:r>
          </a:p>
          <a:p>
            <a:pPr marL="285750" indent="-285750">
              <a:buFont typeface="Arial" panose="020B0604020202020204" pitchFamily="34" charset="0"/>
              <a:buChar char="•"/>
            </a:pPr>
            <a:r>
              <a:rPr lang="en-US" sz="2400" dirty="0"/>
              <a:t>Taxable at 65</a:t>
            </a:r>
          </a:p>
          <a:p>
            <a:pPr marL="800100" lvl="1" indent="-342900">
              <a:buFont typeface="Arial" panose="020B0604020202020204" pitchFamily="34" charset="0"/>
              <a:buChar char="►"/>
            </a:pPr>
            <a:r>
              <a:rPr lang="en-US" sz="2400" dirty="0"/>
              <a:t>$1,910,658</a:t>
            </a:r>
          </a:p>
          <a:p>
            <a:pPr marL="285750" indent="-285750">
              <a:buFont typeface="Arial" panose="020B0604020202020204" pitchFamily="34" charset="0"/>
              <a:buChar char="•"/>
            </a:pPr>
            <a:r>
              <a:rPr lang="en-US" sz="2400" dirty="0"/>
              <a:t>Insurance cash at 65</a:t>
            </a:r>
          </a:p>
          <a:p>
            <a:pPr marL="800100" lvl="1" indent="-342900">
              <a:buFont typeface="Arial" panose="020B0604020202020204" pitchFamily="34" charset="0"/>
              <a:buChar char="►"/>
            </a:pPr>
            <a:r>
              <a:rPr lang="en-US" sz="2400" dirty="0"/>
              <a:t>$2,469,131</a:t>
            </a:r>
          </a:p>
          <a:p>
            <a:pPr marL="285750" indent="-285750">
              <a:buFont typeface="Arial" panose="020B0604020202020204" pitchFamily="34" charset="0"/>
              <a:buChar char="•"/>
            </a:pPr>
            <a:r>
              <a:rPr lang="en-US" sz="2400" dirty="0"/>
              <a:t>26 year retirement plan:</a:t>
            </a:r>
          </a:p>
          <a:p>
            <a:pPr marL="800100" lvl="1" indent="-342900">
              <a:buFont typeface="Arial" panose="020B0604020202020204" pitchFamily="34" charset="0"/>
              <a:buChar char="►"/>
            </a:pPr>
            <a:r>
              <a:rPr lang="en-US" sz="2400" dirty="0"/>
              <a:t>Annual cash flow after taxes</a:t>
            </a:r>
          </a:p>
          <a:p>
            <a:pPr lvl="2"/>
            <a:r>
              <a:rPr lang="en-US" sz="4400" dirty="0">
                <a:solidFill>
                  <a:srgbClr val="FDA01A"/>
                </a:solidFill>
              </a:rPr>
              <a:t>$514,713</a:t>
            </a:r>
          </a:p>
        </p:txBody>
      </p:sp>
      <p:sp>
        <p:nvSpPr>
          <p:cNvPr id="10" name="Rectangle 9"/>
          <p:cNvSpPr/>
          <p:nvPr/>
        </p:nvSpPr>
        <p:spPr>
          <a:xfrm>
            <a:off x="1371600" y="1491734"/>
            <a:ext cx="2056973" cy="369332"/>
          </a:xfrm>
          <a:prstGeom prst="rect">
            <a:avLst/>
          </a:prstGeom>
        </p:spPr>
        <p:txBody>
          <a:bodyPr wrap="none">
            <a:spAutoFit/>
          </a:bodyPr>
          <a:lstStyle/>
          <a:p>
            <a:r>
              <a:rPr lang="en-US" u="sng" dirty="0"/>
              <a:t>Annual Cash Flow</a:t>
            </a:r>
          </a:p>
        </p:txBody>
      </p:sp>
      <p:sp>
        <p:nvSpPr>
          <p:cNvPr id="11" name="Title 1"/>
          <p:cNvSpPr>
            <a:spLocks noGrp="1"/>
          </p:cNvSpPr>
          <p:nvPr>
            <p:ph type="title"/>
          </p:nvPr>
        </p:nvSpPr>
        <p:spPr>
          <a:xfrm>
            <a:off x="228600" y="152400"/>
            <a:ext cx="8458200" cy="1371600"/>
          </a:xfrm>
        </p:spPr>
        <p:txBody>
          <a:bodyPr/>
          <a:lstStyle/>
          <a:p>
            <a:r>
              <a:rPr lang="en-US" sz="3600" dirty="0"/>
              <a:t>Supplementing their 401(k) with </a:t>
            </a:r>
            <a:r>
              <a:rPr lang="en-US" sz="3600" dirty="0">
                <a:solidFill>
                  <a:schemeClr val="tx1"/>
                </a:solidFill>
              </a:rPr>
              <a:t>taxable investments </a:t>
            </a:r>
            <a:r>
              <a:rPr lang="en-US" sz="3600" dirty="0">
                <a:solidFill>
                  <a:srgbClr val="FDA01A"/>
                </a:solidFill>
              </a:rPr>
              <a:t>and Life Insurance</a:t>
            </a:r>
          </a:p>
        </p:txBody>
      </p:sp>
    </p:spTree>
    <p:extLst>
      <p:ext uri="{BB962C8B-B14F-4D97-AF65-F5344CB8AC3E}">
        <p14:creationId xmlns:p14="http://schemas.microsoft.com/office/powerpoint/2010/main" val="233287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11" name="Title 1"/>
          <p:cNvSpPr>
            <a:spLocks noGrp="1"/>
          </p:cNvSpPr>
          <p:nvPr>
            <p:ph type="title"/>
          </p:nvPr>
        </p:nvSpPr>
        <p:spPr>
          <a:xfrm>
            <a:off x="609600" y="151159"/>
            <a:ext cx="7703820" cy="715962"/>
          </a:xfrm>
        </p:spPr>
        <p:txBody>
          <a:bodyPr/>
          <a:lstStyle/>
          <a:p>
            <a:pPr>
              <a:spcBef>
                <a:spcPts val="0"/>
              </a:spcBef>
            </a:pPr>
            <a:r>
              <a:rPr lang="en-US" sz="3200" dirty="0">
                <a:solidFill>
                  <a:schemeClr val="tx1"/>
                </a:solidFill>
              </a:rPr>
              <a:t>Here are the results for Kathleen and Don</a:t>
            </a:r>
            <a:endParaRPr lang="en-US" sz="2800" dirty="0">
              <a:solidFill>
                <a:schemeClr val="tx1"/>
              </a:solidFill>
            </a:endParaRPr>
          </a:p>
        </p:txBody>
      </p:sp>
      <p:sp>
        <p:nvSpPr>
          <p:cNvPr id="4" name="TextBox 3"/>
          <p:cNvSpPr txBox="1"/>
          <p:nvPr/>
        </p:nvSpPr>
        <p:spPr>
          <a:xfrm>
            <a:off x="533400" y="1909465"/>
            <a:ext cx="3733800" cy="830997"/>
          </a:xfrm>
          <a:prstGeom prst="rect">
            <a:avLst/>
          </a:prstGeom>
          <a:noFill/>
        </p:spPr>
        <p:txBody>
          <a:bodyPr wrap="square" rtlCol="0">
            <a:spAutoFit/>
          </a:bodyPr>
          <a:lstStyle/>
          <a:p>
            <a:r>
              <a:rPr lang="en-US" sz="2400" dirty="0"/>
              <a:t>401(k) and Taxable Investments ONLY</a:t>
            </a:r>
          </a:p>
        </p:txBody>
      </p:sp>
      <p:sp>
        <p:nvSpPr>
          <p:cNvPr id="12" name="TextBox 11"/>
          <p:cNvSpPr txBox="1"/>
          <p:nvPr/>
        </p:nvSpPr>
        <p:spPr>
          <a:xfrm>
            <a:off x="566057" y="2900065"/>
            <a:ext cx="3733800" cy="1200329"/>
          </a:xfrm>
          <a:prstGeom prst="rect">
            <a:avLst/>
          </a:prstGeom>
          <a:noFill/>
        </p:spPr>
        <p:txBody>
          <a:bodyPr wrap="square" rtlCol="0">
            <a:spAutoFit/>
          </a:bodyPr>
          <a:lstStyle/>
          <a:p>
            <a:r>
              <a:rPr lang="en-US" sz="2400" dirty="0"/>
              <a:t>401(k), Taxable Investments and Life Insurance</a:t>
            </a:r>
          </a:p>
        </p:txBody>
      </p:sp>
      <p:sp>
        <p:nvSpPr>
          <p:cNvPr id="13" name="TextBox 12"/>
          <p:cNvSpPr txBox="1"/>
          <p:nvPr/>
        </p:nvSpPr>
        <p:spPr>
          <a:xfrm>
            <a:off x="4267200" y="1371600"/>
            <a:ext cx="1219200" cy="461665"/>
          </a:xfrm>
          <a:prstGeom prst="rect">
            <a:avLst/>
          </a:prstGeom>
          <a:noFill/>
        </p:spPr>
        <p:txBody>
          <a:bodyPr wrap="square" rtlCol="0">
            <a:spAutoFit/>
          </a:bodyPr>
          <a:lstStyle/>
          <a:p>
            <a:r>
              <a:rPr lang="en-US" sz="2400" dirty="0"/>
              <a:t>Taxes</a:t>
            </a:r>
          </a:p>
        </p:txBody>
      </p:sp>
      <p:sp>
        <p:nvSpPr>
          <p:cNvPr id="14" name="TextBox 13"/>
          <p:cNvSpPr txBox="1"/>
          <p:nvPr/>
        </p:nvSpPr>
        <p:spPr>
          <a:xfrm>
            <a:off x="5867400" y="1371600"/>
            <a:ext cx="2286000" cy="461665"/>
          </a:xfrm>
          <a:prstGeom prst="rect">
            <a:avLst/>
          </a:prstGeom>
          <a:noFill/>
        </p:spPr>
        <p:txBody>
          <a:bodyPr wrap="square" rtlCol="0">
            <a:spAutoFit/>
          </a:bodyPr>
          <a:lstStyle/>
          <a:p>
            <a:r>
              <a:rPr lang="en-US" sz="2400" dirty="0"/>
              <a:t>Net Cash Flow</a:t>
            </a:r>
          </a:p>
        </p:txBody>
      </p:sp>
      <p:sp>
        <p:nvSpPr>
          <p:cNvPr id="15" name="TextBox 14"/>
          <p:cNvSpPr txBox="1"/>
          <p:nvPr/>
        </p:nvSpPr>
        <p:spPr>
          <a:xfrm>
            <a:off x="4114800" y="1909465"/>
            <a:ext cx="1371600" cy="461665"/>
          </a:xfrm>
          <a:prstGeom prst="rect">
            <a:avLst/>
          </a:prstGeom>
          <a:noFill/>
        </p:spPr>
        <p:txBody>
          <a:bodyPr wrap="square" rtlCol="0">
            <a:spAutoFit/>
          </a:bodyPr>
          <a:lstStyle/>
          <a:p>
            <a:r>
              <a:rPr lang="en-US" sz="2400" dirty="0"/>
              <a:t>$98,461</a:t>
            </a:r>
          </a:p>
        </p:txBody>
      </p:sp>
      <p:sp>
        <p:nvSpPr>
          <p:cNvPr id="16" name="TextBox 15"/>
          <p:cNvSpPr txBox="1"/>
          <p:nvPr/>
        </p:nvSpPr>
        <p:spPr>
          <a:xfrm>
            <a:off x="6553200" y="1909464"/>
            <a:ext cx="1524000" cy="461665"/>
          </a:xfrm>
          <a:prstGeom prst="rect">
            <a:avLst/>
          </a:prstGeom>
          <a:noFill/>
        </p:spPr>
        <p:txBody>
          <a:bodyPr wrap="square" rtlCol="0">
            <a:spAutoFit/>
          </a:bodyPr>
          <a:lstStyle/>
          <a:p>
            <a:r>
              <a:rPr lang="en-US" sz="2400" dirty="0"/>
              <a:t>$408,231</a:t>
            </a:r>
          </a:p>
        </p:txBody>
      </p:sp>
      <p:sp>
        <p:nvSpPr>
          <p:cNvPr id="17" name="TextBox 16"/>
          <p:cNvSpPr txBox="1"/>
          <p:nvPr/>
        </p:nvSpPr>
        <p:spPr>
          <a:xfrm>
            <a:off x="4125686" y="2900064"/>
            <a:ext cx="1371600" cy="461665"/>
          </a:xfrm>
          <a:prstGeom prst="rect">
            <a:avLst/>
          </a:prstGeom>
          <a:noFill/>
        </p:spPr>
        <p:txBody>
          <a:bodyPr wrap="square" rtlCol="0">
            <a:spAutoFit/>
          </a:bodyPr>
          <a:lstStyle/>
          <a:p>
            <a:r>
              <a:rPr lang="en-US" sz="2400" dirty="0"/>
              <a:t>$86,487</a:t>
            </a:r>
          </a:p>
        </p:txBody>
      </p:sp>
      <p:sp>
        <p:nvSpPr>
          <p:cNvPr id="18" name="TextBox 17"/>
          <p:cNvSpPr txBox="1"/>
          <p:nvPr/>
        </p:nvSpPr>
        <p:spPr>
          <a:xfrm>
            <a:off x="6564086" y="2900063"/>
            <a:ext cx="1524000" cy="461665"/>
          </a:xfrm>
          <a:prstGeom prst="rect">
            <a:avLst/>
          </a:prstGeom>
          <a:noFill/>
        </p:spPr>
        <p:txBody>
          <a:bodyPr wrap="square" rtlCol="0">
            <a:spAutoFit/>
          </a:bodyPr>
          <a:lstStyle/>
          <a:p>
            <a:r>
              <a:rPr lang="en-US" sz="2400" dirty="0"/>
              <a:t>$514,713</a:t>
            </a:r>
          </a:p>
        </p:txBody>
      </p:sp>
      <p:cxnSp>
        <p:nvCxnSpPr>
          <p:cNvPr id="7" name="Straight Connector 6"/>
          <p:cNvCxnSpPr/>
          <p:nvPr/>
        </p:nvCxnSpPr>
        <p:spPr>
          <a:xfrm>
            <a:off x="533400" y="1833265"/>
            <a:ext cx="7620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33400" y="2823865"/>
            <a:ext cx="7620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3886200" y="1833265"/>
            <a:ext cx="0" cy="2267129"/>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67400" y="1833265"/>
            <a:ext cx="0" cy="2267129"/>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184910" y="4261604"/>
            <a:ext cx="6553200" cy="954107"/>
          </a:xfrm>
          <a:prstGeom prst="rect">
            <a:avLst/>
          </a:prstGeom>
          <a:noFill/>
        </p:spPr>
        <p:txBody>
          <a:bodyPr wrap="square" rtlCol="0">
            <a:spAutoFit/>
          </a:bodyPr>
          <a:lstStyle/>
          <a:p>
            <a:pPr algn="ctr"/>
            <a:r>
              <a:rPr lang="en-US" sz="2800" dirty="0">
                <a:solidFill>
                  <a:srgbClr val="C00000"/>
                </a:solidFill>
              </a:rPr>
              <a:t>Death Benefit at age 92 → $364,085*</a:t>
            </a:r>
          </a:p>
          <a:p>
            <a:pPr algn="ctr"/>
            <a:r>
              <a:rPr lang="en-US" sz="2800" dirty="0">
                <a:solidFill>
                  <a:srgbClr val="C00000"/>
                </a:solidFill>
              </a:rPr>
              <a:t>Added Annual Cash Flow → $106,482</a:t>
            </a:r>
          </a:p>
        </p:txBody>
      </p:sp>
      <p:sp>
        <p:nvSpPr>
          <p:cNvPr id="19" name="TextBox 18"/>
          <p:cNvSpPr txBox="1"/>
          <p:nvPr/>
        </p:nvSpPr>
        <p:spPr>
          <a:xfrm>
            <a:off x="274724" y="5287089"/>
            <a:ext cx="8038696" cy="1015663"/>
          </a:xfrm>
          <a:prstGeom prst="rect">
            <a:avLst/>
          </a:prstGeom>
          <a:noFill/>
        </p:spPr>
        <p:txBody>
          <a:bodyPr wrap="square" rtlCol="0">
            <a:spAutoFit/>
          </a:bodyPr>
          <a:lstStyle/>
          <a:p>
            <a:r>
              <a:rPr lang="en-US" sz="1200" i="1" dirty="0"/>
              <a:t>Example is hypothetical and for illustrative purposes.</a:t>
            </a:r>
          </a:p>
          <a:p>
            <a:endParaRPr lang="en-US" sz="1200" i="1" dirty="0"/>
          </a:p>
          <a:p>
            <a:r>
              <a:rPr lang="en-US" sz="1200" i="1" dirty="0"/>
              <a:t>*Death benefit will decrease over time (e.g. approx. $73,000 at Age 95; $10,000 at Age 100) but invoking the Overloan Protection riders will guarantee the policies will not lapse</a:t>
            </a:r>
          </a:p>
          <a:p>
            <a:endParaRPr lang="en-US" sz="1200" i="1" dirty="0"/>
          </a:p>
        </p:txBody>
      </p:sp>
    </p:spTree>
    <p:extLst>
      <p:ext uri="{BB962C8B-B14F-4D97-AF65-F5344CB8AC3E}">
        <p14:creationId xmlns:p14="http://schemas.microsoft.com/office/powerpoint/2010/main" val="1542921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0999" y="1088482"/>
            <a:ext cx="7467600" cy="4068763"/>
          </a:xfrm>
        </p:spPr>
        <p:txBody>
          <a:bodyPr/>
          <a:lstStyle/>
          <a:p>
            <a:pPr>
              <a:buFont typeface="Arial" panose="020B0604020202020204" pitchFamily="34" charset="0"/>
              <a:buChar char="•"/>
            </a:pPr>
            <a:r>
              <a:rPr lang="en-US" sz="2400" dirty="0">
                <a:solidFill>
                  <a:schemeClr val="tx1"/>
                </a:solidFill>
              </a:rPr>
              <a:t>Her firm has no 401(k) plan or other qualified plan</a:t>
            </a:r>
          </a:p>
          <a:p>
            <a:pPr>
              <a:buFont typeface="Arial" panose="020B0604020202020204" pitchFamily="34" charset="0"/>
              <a:buChar char="•"/>
            </a:pPr>
            <a:r>
              <a:rPr lang="en-US" sz="2400" dirty="0">
                <a:solidFill>
                  <a:schemeClr val="tx1"/>
                </a:solidFill>
              </a:rPr>
              <a:t>Highly compensated so:</a:t>
            </a:r>
          </a:p>
          <a:p>
            <a:pPr lvl="1">
              <a:buFont typeface="Arial" panose="020B0604020202020204" pitchFamily="34" charset="0"/>
              <a:buChar char="•"/>
            </a:pPr>
            <a:r>
              <a:rPr lang="en-US" sz="2200" dirty="0">
                <a:solidFill>
                  <a:schemeClr val="tx1"/>
                </a:solidFill>
              </a:rPr>
              <a:t>No, tax deductible IRA or a Roth IRA</a:t>
            </a:r>
          </a:p>
          <a:p>
            <a:pPr lvl="1">
              <a:buFont typeface="Arial" panose="020B0604020202020204" pitchFamily="34" charset="0"/>
              <a:buChar char="•"/>
            </a:pPr>
            <a:r>
              <a:rPr lang="en-US" sz="2200" dirty="0">
                <a:solidFill>
                  <a:schemeClr val="tx1"/>
                </a:solidFill>
              </a:rPr>
              <a:t>Yes, non-deductible IRA</a:t>
            </a:r>
          </a:p>
          <a:p>
            <a:pPr lvl="1">
              <a:buFont typeface="Arial" panose="020B0604020202020204" pitchFamily="34" charset="0"/>
              <a:buChar char="•"/>
            </a:pPr>
            <a:r>
              <a:rPr lang="en-US" sz="2200" dirty="0">
                <a:solidFill>
                  <a:schemeClr val="tx1"/>
                </a:solidFill>
              </a:rPr>
              <a:t>Yes, mutual funds</a:t>
            </a:r>
          </a:p>
          <a:p>
            <a:pPr lvl="1">
              <a:buFont typeface="Arial" panose="020B0604020202020204" pitchFamily="34" charset="0"/>
              <a:buChar char="•"/>
            </a:pPr>
            <a:endParaRPr lang="en-US" sz="2200" dirty="0">
              <a:solidFill>
                <a:schemeClr val="tx1"/>
              </a:solidFill>
            </a:endParaRP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7" name="Title 1"/>
          <p:cNvSpPr>
            <a:spLocks noGrp="1"/>
          </p:cNvSpPr>
          <p:nvPr>
            <p:ph type="title"/>
          </p:nvPr>
        </p:nvSpPr>
        <p:spPr>
          <a:xfrm>
            <a:off x="838200" y="228600"/>
            <a:ext cx="7391400" cy="715962"/>
          </a:xfrm>
        </p:spPr>
        <p:txBody>
          <a:bodyPr/>
          <a:lstStyle/>
          <a:p>
            <a:r>
              <a:rPr lang="en-US" sz="3600" dirty="0">
                <a:solidFill>
                  <a:schemeClr val="tx1"/>
                </a:solidFill>
              </a:rPr>
              <a:t>Susan, age 40, is a civil engineer</a:t>
            </a:r>
            <a:endParaRPr lang="en-US" sz="3600" dirty="0"/>
          </a:p>
        </p:txBody>
      </p:sp>
      <p:pic>
        <p:nvPicPr>
          <p:cNvPr id="2" name="Picture 1"/>
          <p:cNvPicPr>
            <a:picLocks noChangeAspect="1"/>
          </p:cNvPicPr>
          <p:nvPr/>
        </p:nvPicPr>
        <p:blipFill>
          <a:blip r:embed="rId3"/>
          <a:stretch>
            <a:fillRect/>
          </a:stretch>
        </p:blipFill>
        <p:spPr>
          <a:xfrm>
            <a:off x="1676400" y="3348416"/>
            <a:ext cx="2636692" cy="2687258"/>
          </a:xfrm>
          <a:prstGeom prst="rect">
            <a:avLst/>
          </a:prstGeom>
        </p:spPr>
      </p:pic>
      <p:grpSp>
        <p:nvGrpSpPr>
          <p:cNvPr id="18" name="Group 17"/>
          <p:cNvGrpSpPr/>
          <p:nvPr/>
        </p:nvGrpSpPr>
        <p:grpSpPr>
          <a:xfrm rot="571452">
            <a:off x="4251660" y="3735735"/>
            <a:ext cx="3101340" cy="1912620"/>
            <a:chOff x="4580976" y="3649980"/>
            <a:chExt cx="3101340" cy="191262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0976" y="3649980"/>
              <a:ext cx="3101340" cy="1912620"/>
            </a:xfrm>
            <a:prstGeom prst="rect">
              <a:avLst/>
            </a:prstGeom>
          </p:spPr>
        </p:pic>
        <p:sp>
          <p:nvSpPr>
            <p:cNvPr id="14" name="TextBox 13"/>
            <p:cNvSpPr txBox="1"/>
            <p:nvPr/>
          </p:nvSpPr>
          <p:spPr>
            <a:xfrm>
              <a:off x="5188947" y="3733800"/>
              <a:ext cx="1743074" cy="307777"/>
            </a:xfrm>
            <a:prstGeom prst="rect">
              <a:avLst/>
            </a:prstGeom>
            <a:noFill/>
          </p:spPr>
          <p:txBody>
            <a:bodyPr wrap="square" rtlCol="0">
              <a:spAutoFit/>
            </a:bodyPr>
            <a:lstStyle/>
            <a:p>
              <a:r>
                <a:rPr lang="en-US" sz="1400" dirty="0">
                  <a:latin typeface="Bradley Hand ITC" panose="03070402050302030203" pitchFamily="66" charset="0"/>
                </a:rPr>
                <a:t>Susan</a:t>
              </a:r>
            </a:p>
          </p:txBody>
        </p:sp>
        <p:sp>
          <p:nvSpPr>
            <p:cNvPr id="15" name="TextBox 14"/>
            <p:cNvSpPr txBox="1"/>
            <p:nvPr/>
          </p:nvSpPr>
          <p:spPr>
            <a:xfrm>
              <a:off x="5029200" y="3947318"/>
              <a:ext cx="1743074" cy="307777"/>
            </a:xfrm>
            <a:prstGeom prst="rect">
              <a:avLst/>
            </a:prstGeom>
            <a:noFill/>
          </p:spPr>
          <p:txBody>
            <a:bodyPr wrap="square" rtlCol="0">
              <a:spAutoFit/>
            </a:bodyPr>
            <a:lstStyle/>
            <a:p>
              <a:r>
                <a:rPr lang="en-US" sz="1400" dirty="0">
                  <a:latin typeface="Bradley Hand ITC" panose="03070402050302030203" pitchFamily="66" charset="0"/>
                </a:rPr>
                <a:t>40</a:t>
              </a:r>
            </a:p>
          </p:txBody>
        </p:sp>
        <p:sp>
          <p:nvSpPr>
            <p:cNvPr id="16" name="TextBox 15"/>
            <p:cNvSpPr txBox="1"/>
            <p:nvPr/>
          </p:nvSpPr>
          <p:spPr>
            <a:xfrm>
              <a:off x="5532292" y="4377333"/>
              <a:ext cx="1743074" cy="307777"/>
            </a:xfrm>
            <a:prstGeom prst="rect">
              <a:avLst/>
            </a:prstGeom>
            <a:noFill/>
          </p:spPr>
          <p:txBody>
            <a:bodyPr wrap="square" rtlCol="0">
              <a:spAutoFit/>
            </a:bodyPr>
            <a:lstStyle/>
            <a:p>
              <a:r>
                <a:rPr lang="en-US" sz="1400" dirty="0">
                  <a:latin typeface="Bradley Hand ITC" panose="03070402050302030203" pitchFamily="66" charset="0"/>
                </a:rPr>
                <a:t>Orlando, FL</a:t>
              </a:r>
            </a:p>
          </p:txBody>
        </p:sp>
        <p:sp>
          <p:nvSpPr>
            <p:cNvPr id="17" name="TextBox 16"/>
            <p:cNvSpPr txBox="1"/>
            <p:nvPr/>
          </p:nvSpPr>
          <p:spPr>
            <a:xfrm>
              <a:off x="5569303" y="4089103"/>
              <a:ext cx="1743074" cy="307777"/>
            </a:xfrm>
            <a:prstGeom prst="rect">
              <a:avLst/>
            </a:prstGeom>
            <a:noFill/>
          </p:spPr>
          <p:txBody>
            <a:bodyPr wrap="square" rtlCol="0">
              <a:spAutoFit/>
            </a:bodyPr>
            <a:lstStyle/>
            <a:p>
              <a:r>
                <a:rPr lang="en-US" sz="1400" dirty="0">
                  <a:latin typeface="Bradley Hand ITC" panose="03070402050302030203" pitchFamily="66" charset="0"/>
                </a:rPr>
                <a:t>Civil Engineer</a:t>
              </a:r>
            </a:p>
          </p:txBody>
        </p:sp>
      </p:grpSp>
    </p:spTree>
    <p:extLst>
      <p:ext uri="{BB962C8B-B14F-4D97-AF65-F5344CB8AC3E}">
        <p14:creationId xmlns:p14="http://schemas.microsoft.com/office/powerpoint/2010/main" val="141493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7" name="Title 1"/>
          <p:cNvSpPr>
            <a:spLocks noGrp="1"/>
          </p:cNvSpPr>
          <p:nvPr>
            <p:ph type="title"/>
          </p:nvPr>
        </p:nvSpPr>
        <p:spPr>
          <a:xfrm>
            <a:off x="304800" y="76200"/>
            <a:ext cx="8229600" cy="715962"/>
          </a:xfrm>
        </p:spPr>
        <p:txBody>
          <a:bodyPr/>
          <a:lstStyle/>
          <a:p>
            <a:r>
              <a:rPr lang="en-US" dirty="0"/>
              <a:t>Using only nondeductible IRA and Mutual Funds	</a:t>
            </a:r>
          </a:p>
        </p:txBody>
      </p:sp>
      <p:sp>
        <p:nvSpPr>
          <p:cNvPr id="4" name="TextBox 3"/>
          <p:cNvSpPr txBox="1"/>
          <p:nvPr/>
        </p:nvSpPr>
        <p:spPr>
          <a:xfrm>
            <a:off x="5562600" y="1970038"/>
            <a:ext cx="3200400" cy="3600986"/>
          </a:xfrm>
          <a:prstGeom prst="rect">
            <a:avLst/>
          </a:prstGeom>
          <a:noFill/>
        </p:spPr>
        <p:txBody>
          <a:bodyPr wrap="square" rtlCol="0">
            <a:spAutoFit/>
          </a:bodyPr>
          <a:lstStyle/>
          <a:p>
            <a:pPr marL="285750" indent="-285750">
              <a:buFont typeface="Arial" panose="020B0604020202020204" pitchFamily="34" charset="0"/>
              <a:buChar char="•"/>
            </a:pPr>
            <a:r>
              <a:rPr lang="en-US" sz="2400" dirty="0"/>
              <a:t>IRA at 65</a:t>
            </a:r>
          </a:p>
          <a:p>
            <a:pPr marL="800100" lvl="1" indent="-342900">
              <a:buFont typeface="Arial" panose="020B0604020202020204" pitchFamily="34" charset="0"/>
              <a:buChar char="►"/>
            </a:pPr>
            <a:r>
              <a:rPr lang="en-US" sz="2400" dirty="0"/>
              <a:t>$296,813</a:t>
            </a:r>
          </a:p>
          <a:p>
            <a:pPr marL="285750" indent="-285750">
              <a:buFont typeface="Arial" panose="020B0604020202020204" pitchFamily="34" charset="0"/>
              <a:buChar char="•"/>
            </a:pPr>
            <a:r>
              <a:rPr lang="en-US" sz="2400" dirty="0"/>
              <a:t>Mutual Funds at 65</a:t>
            </a:r>
          </a:p>
          <a:p>
            <a:pPr marL="800100" lvl="1" indent="-342900">
              <a:buFont typeface="Arial" panose="020B0604020202020204" pitchFamily="34" charset="0"/>
              <a:buChar char="►"/>
            </a:pPr>
            <a:r>
              <a:rPr lang="en-US" sz="2400" dirty="0"/>
              <a:t>$1,525,633</a:t>
            </a:r>
          </a:p>
          <a:p>
            <a:pPr marL="285750" indent="-285750">
              <a:buFont typeface="Arial" panose="020B0604020202020204" pitchFamily="34" charset="0"/>
              <a:buChar char="•"/>
            </a:pPr>
            <a:r>
              <a:rPr lang="en-US" sz="2400" dirty="0"/>
              <a:t>21 year retirement plan:</a:t>
            </a:r>
          </a:p>
          <a:p>
            <a:pPr marL="800100" lvl="1" indent="-342900">
              <a:buFont typeface="Arial" panose="020B0604020202020204" pitchFamily="34" charset="0"/>
              <a:buChar char="►"/>
            </a:pPr>
            <a:r>
              <a:rPr lang="en-US" sz="2000" dirty="0"/>
              <a:t>Annual cash flow after taxes</a:t>
            </a:r>
          </a:p>
          <a:p>
            <a:pPr marL="182880" lvl="2"/>
            <a:r>
              <a:rPr lang="en-US" sz="4400" dirty="0">
                <a:solidFill>
                  <a:srgbClr val="002060"/>
                </a:solidFill>
              </a:rPr>
              <a:t>$116,822</a:t>
            </a:r>
          </a:p>
        </p:txBody>
      </p:sp>
      <p:graphicFrame>
        <p:nvGraphicFramePr>
          <p:cNvPr id="8" name="Chart 7"/>
          <p:cNvGraphicFramePr/>
          <p:nvPr>
            <p:extLst>
              <p:ext uri="{D42A27DB-BD31-4B8C-83A1-F6EECF244321}">
                <p14:modId xmlns:p14="http://schemas.microsoft.com/office/powerpoint/2010/main" val="3961434945"/>
              </p:ext>
            </p:extLst>
          </p:nvPr>
        </p:nvGraphicFramePr>
        <p:xfrm>
          <a:off x="-304800" y="1138148"/>
          <a:ext cx="54864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3981450" y="3124200"/>
            <a:ext cx="1371600" cy="646331"/>
          </a:xfrm>
          <a:prstGeom prst="rect">
            <a:avLst/>
          </a:prstGeom>
          <a:noFill/>
        </p:spPr>
        <p:txBody>
          <a:bodyPr wrap="square" rtlCol="0">
            <a:spAutoFit/>
          </a:bodyPr>
          <a:lstStyle/>
          <a:p>
            <a:pPr algn="ctr"/>
            <a:r>
              <a:rPr lang="en-US" dirty="0"/>
              <a:t>Less Taxes</a:t>
            </a:r>
          </a:p>
          <a:p>
            <a:pPr algn="ctr"/>
            <a:r>
              <a:rPr lang="en-US" dirty="0"/>
              <a:t>$10,419</a:t>
            </a:r>
          </a:p>
        </p:txBody>
      </p:sp>
      <p:sp>
        <p:nvSpPr>
          <p:cNvPr id="9" name="TextBox 8"/>
          <p:cNvSpPr txBox="1"/>
          <p:nvPr/>
        </p:nvSpPr>
        <p:spPr>
          <a:xfrm>
            <a:off x="3238500" y="1981200"/>
            <a:ext cx="1752600" cy="923330"/>
          </a:xfrm>
          <a:prstGeom prst="rect">
            <a:avLst/>
          </a:prstGeom>
          <a:noFill/>
        </p:spPr>
        <p:txBody>
          <a:bodyPr wrap="square" rtlCol="0">
            <a:spAutoFit/>
          </a:bodyPr>
          <a:lstStyle/>
          <a:p>
            <a:pPr algn="ctr"/>
            <a:r>
              <a:rPr lang="en-US" dirty="0"/>
              <a:t>Nondeductible IRA</a:t>
            </a:r>
          </a:p>
          <a:p>
            <a:pPr algn="ctr"/>
            <a:r>
              <a:rPr lang="en-US" dirty="0"/>
              <a:t>$21,019</a:t>
            </a:r>
          </a:p>
        </p:txBody>
      </p:sp>
      <p:sp>
        <p:nvSpPr>
          <p:cNvPr id="10" name="TextBox 9"/>
          <p:cNvSpPr txBox="1"/>
          <p:nvPr/>
        </p:nvSpPr>
        <p:spPr>
          <a:xfrm>
            <a:off x="5001986" y="5858227"/>
            <a:ext cx="3878202" cy="276999"/>
          </a:xfrm>
          <a:prstGeom prst="rect">
            <a:avLst/>
          </a:prstGeom>
          <a:noFill/>
        </p:spPr>
        <p:txBody>
          <a:bodyPr wrap="square" rtlCol="0">
            <a:spAutoFit/>
          </a:bodyPr>
          <a:lstStyle/>
          <a:p>
            <a:r>
              <a:rPr lang="en-US" sz="1200" i="1" dirty="0"/>
              <a:t>Example is hypothetical and for illustrative purposes.</a:t>
            </a:r>
          </a:p>
        </p:txBody>
      </p:sp>
    </p:spTree>
    <p:extLst>
      <p:ext uri="{BB962C8B-B14F-4D97-AF65-F5344CB8AC3E}">
        <p14:creationId xmlns:p14="http://schemas.microsoft.com/office/powerpoint/2010/main" val="391774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4" name="TextBox 3"/>
          <p:cNvSpPr txBox="1"/>
          <p:nvPr/>
        </p:nvSpPr>
        <p:spPr>
          <a:xfrm>
            <a:off x="4958657" y="1821717"/>
            <a:ext cx="3581400" cy="4093428"/>
          </a:xfrm>
          <a:prstGeom prst="rect">
            <a:avLst/>
          </a:prstGeom>
          <a:noFill/>
        </p:spPr>
        <p:txBody>
          <a:bodyPr wrap="square" rtlCol="0">
            <a:spAutoFit/>
          </a:bodyPr>
          <a:lstStyle/>
          <a:p>
            <a:pPr marL="285750" indent="-285750">
              <a:buFont typeface="Arial" panose="020B0604020202020204" pitchFamily="34" charset="0"/>
              <a:buChar char="•"/>
            </a:pPr>
            <a:r>
              <a:rPr lang="en-US" sz="2400" dirty="0"/>
              <a:t>IRA at 65</a:t>
            </a:r>
          </a:p>
          <a:p>
            <a:pPr marL="800100" lvl="1" indent="-342900">
              <a:buFont typeface="Arial" panose="020B0604020202020204" pitchFamily="34" charset="0"/>
              <a:buChar char="►"/>
            </a:pPr>
            <a:r>
              <a:rPr lang="en-US" sz="2400" dirty="0"/>
              <a:t>$296,813</a:t>
            </a:r>
          </a:p>
          <a:p>
            <a:pPr marL="285750" indent="-285750">
              <a:buFont typeface="Arial" panose="020B0604020202020204" pitchFamily="34" charset="0"/>
              <a:buChar char="•"/>
            </a:pPr>
            <a:r>
              <a:rPr lang="en-US" sz="2400" dirty="0"/>
              <a:t>Mutual Funds at 65</a:t>
            </a:r>
          </a:p>
          <a:p>
            <a:pPr marL="800100" lvl="1" indent="-342900">
              <a:buFont typeface="Arial" panose="020B0604020202020204" pitchFamily="34" charset="0"/>
              <a:buChar char="►"/>
            </a:pPr>
            <a:r>
              <a:rPr lang="en-US" sz="2400" dirty="0"/>
              <a:t>$762,816</a:t>
            </a:r>
          </a:p>
          <a:p>
            <a:pPr marL="285750" indent="-285750">
              <a:buFont typeface="Arial" panose="020B0604020202020204" pitchFamily="34" charset="0"/>
              <a:buChar char="•"/>
            </a:pPr>
            <a:r>
              <a:rPr lang="en-US" sz="2400" dirty="0"/>
              <a:t>Insurance Cash at 65</a:t>
            </a:r>
          </a:p>
          <a:p>
            <a:pPr marL="800100" lvl="1" indent="-342900">
              <a:buFont typeface="Arial" panose="020B0604020202020204" pitchFamily="34" charset="0"/>
              <a:buChar char="►"/>
            </a:pPr>
            <a:r>
              <a:rPr lang="en-US" sz="2400" dirty="0"/>
              <a:t>$958,530</a:t>
            </a:r>
          </a:p>
          <a:p>
            <a:pPr marL="285750" indent="-285750">
              <a:buFont typeface="Arial" panose="020B0604020202020204" pitchFamily="34" charset="0"/>
              <a:buChar char="•"/>
            </a:pPr>
            <a:r>
              <a:rPr lang="en-US" sz="2400" dirty="0"/>
              <a:t>21 year distributions</a:t>
            </a:r>
          </a:p>
          <a:p>
            <a:pPr marL="800100" lvl="1" indent="-342900">
              <a:buFont typeface="Arial" panose="020B0604020202020204" pitchFamily="34" charset="0"/>
              <a:buChar char="►"/>
            </a:pPr>
            <a:r>
              <a:rPr lang="en-US" sz="2000" dirty="0"/>
              <a:t>Annual cash flow after taxes</a:t>
            </a:r>
          </a:p>
          <a:p>
            <a:pPr lvl="2"/>
            <a:r>
              <a:rPr lang="en-US" sz="4400" dirty="0">
                <a:solidFill>
                  <a:srgbClr val="FDA01A"/>
                </a:solidFill>
              </a:rPr>
              <a:t>$150,913</a:t>
            </a:r>
          </a:p>
        </p:txBody>
      </p:sp>
      <p:graphicFrame>
        <p:nvGraphicFramePr>
          <p:cNvPr id="8" name="Chart 7"/>
          <p:cNvGraphicFramePr/>
          <p:nvPr>
            <p:extLst>
              <p:ext uri="{D42A27DB-BD31-4B8C-83A1-F6EECF244321}">
                <p14:modId xmlns:p14="http://schemas.microsoft.com/office/powerpoint/2010/main" val="1307265771"/>
              </p:ext>
            </p:extLst>
          </p:nvPr>
        </p:nvGraphicFramePr>
        <p:xfrm>
          <a:off x="-152400" y="937750"/>
          <a:ext cx="54864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p:cNvSpPr/>
          <p:nvPr/>
        </p:nvSpPr>
        <p:spPr>
          <a:xfrm>
            <a:off x="1149084" y="1554162"/>
            <a:ext cx="2056973" cy="369332"/>
          </a:xfrm>
          <a:prstGeom prst="rect">
            <a:avLst/>
          </a:prstGeom>
        </p:spPr>
        <p:txBody>
          <a:bodyPr wrap="none">
            <a:spAutoFit/>
          </a:bodyPr>
          <a:lstStyle/>
          <a:p>
            <a:r>
              <a:rPr lang="en-US" u="sng" dirty="0"/>
              <a:t>Annual Cash Flow</a:t>
            </a:r>
          </a:p>
        </p:txBody>
      </p:sp>
      <p:sp>
        <p:nvSpPr>
          <p:cNvPr id="9" name="Title 1"/>
          <p:cNvSpPr>
            <a:spLocks noGrp="1"/>
          </p:cNvSpPr>
          <p:nvPr>
            <p:ph type="title"/>
          </p:nvPr>
        </p:nvSpPr>
        <p:spPr>
          <a:xfrm>
            <a:off x="304800" y="76200"/>
            <a:ext cx="8229600" cy="715962"/>
          </a:xfrm>
        </p:spPr>
        <p:txBody>
          <a:bodyPr/>
          <a:lstStyle/>
          <a:p>
            <a:r>
              <a:rPr lang="en-US" dirty="0"/>
              <a:t>Using nondeductible IRA Mutual Funds </a:t>
            </a:r>
            <a:r>
              <a:rPr lang="en-US" dirty="0">
                <a:solidFill>
                  <a:srgbClr val="FDA01A"/>
                </a:solidFill>
              </a:rPr>
              <a:t>and Life Insurance</a:t>
            </a:r>
          </a:p>
        </p:txBody>
      </p:sp>
      <p:sp>
        <p:nvSpPr>
          <p:cNvPr id="10" name="TextBox 9"/>
          <p:cNvSpPr txBox="1"/>
          <p:nvPr/>
        </p:nvSpPr>
        <p:spPr>
          <a:xfrm>
            <a:off x="1600200" y="5562600"/>
            <a:ext cx="1371600" cy="646331"/>
          </a:xfrm>
          <a:prstGeom prst="rect">
            <a:avLst/>
          </a:prstGeom>
          <a:noFill/>
        </p:spPr>
        <p:txBody>
          <a:bodyPr wrap="square" rtlCol="0">
            <a:spAutoFit/>
          </a:bodyPr>
          <a:lstStyle/>
          <a:p>
            <a:pPr algn="ctr"/>
            <a:r>
              <a:rPr lang="en-US" dirty="0"/>
              <a:t>Less Taxes</a:t>
            </a:r>
          </a:p>
          <a:p>
            <a:pPr algn="ctr"/>
            <a:r>
              <a:rPr lang="en-US" dirty="0"/>
              <a:t>$6,144</a:t>
            </a:r>
          </a:p>
        </p:txBody>
      </p:sp>
      <p:sp>
        <p:nvSpPr>
          <p:cNvPr id="11" name="TextBox 10"/>
          <p:cNvSpPr txBox="1"/>
          <p:nvPr/>
        </p:nvSpPr>
        <p:spPr>
          <a:xfrm>
            <a:off x="3206057" y="5285601"/>
            <a:ext cx="1752600" cy="923330"/>
          </a:xfrm>
          <a:prstGeom prst="rect">
            <a:avLst/>
          </a:prstGeom>
          <a:noFill/>
        </p:spPr>
        <p:txBody>
          <a:bodyPr wrap="square" rtlCol="0">
            <a:spAutoFit/>
          </a:bodyPr>
          <a:lstStyle/>
          <a:p>
            <a:pPr algn="ctr"/>
            <a:r>
              <a:rPr lang="en-US" dirty="0"/>
              <a:t>Nondeductible IRA</a:t>
            </a:r>
          </a:p>
          <a:p>
            <a:pPr algn="ctr"/>
            <a:r>
              <a:rPr lang="en-US" dirty="0"/>
              <a:t>$21,019</a:t>
            </a:r>
          </a:p>
        </p:txBody>
      </p:sp>
    </p:spTree>
    <p:extLst>
      <p:ext uri="{BB962C8B-B14F-4D97-AF65-F5344CB8AC3E}">
        <p14:creationId xmlns:p14="http://schemas.microsoft.com/office/powerpoint/2010/main" val="3188502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11" name="Title 1"/>
          <p:cNvSpPr>
            <a:spLocks noGrp="1"/>
          </p:cNvSpPr>
          <p:nvPr>
            <p:ph type="title"/>
          </p:nvPr>
        </p:nvSpPr>
        <p:spPr>
          <a:xfrm>
            <a:off x="1600200" y="198756"/>
            <a:ext cx="5715000" cy="715962"/>
          </a:xfrm>
        </p:spPr>
        <p:txBody>
          <a:bodyPr/>
          <a:lstStyle/>
          <a:p>
            <a:pPr algn="ctr">
              <a:spcBef>
                <a:spcPts val="0"/>
              </a:spcBef>
            </a:pPr>
            <a:r>
              <a:rPr lang="en-US" sz="3200" dirty="0">
                <a:solidFill>
                  <a:schemeClr val="tx1"/>
                </a:solidFill>
              </a:rPr>
              <a:t>Here are the results for Susan</a:t>
            </a:r>
            <a:endParaRPr lang="en-US" sz="2800" dirty="0">
              <a:solidFill>
                <a:schemeClr val="tx1"/>
              </a:solidFill>
            </a:endParaRPr>
          </a:p>
        </p:txBody>
      </p:sp>
      <p:sp>
        <p:nvSpPr>
          <p:cNvPr id="4" name="TextBox 3"/>
          <p:cNvSpPr txBox="1"/>
          <p:nvPr/>
        </p:nvSpPr>
        <p:spPr>
          <a:xfrm>
            <a:off x="533400" y="1909465"/>
            <a:ext cx="3733800" cy="830997"/>
          </a:xfrm>
          <a:prstGeom prst="rect">
            <a:avLst/>
          </a:prstGeom>
          <a:noFill/>
        </p:spPr>
        <p:txBody>
          <a:bodyPr wrap="square" rtlCol="0">
            <a:spAutoFit/>
          </a:bodyPr>
          <a:lstStyle/>
          <a:p>
            <a:r>
              <a:rPr lang="en-US" sz="2400" dirty="0"/>
              <a:t>Nondeductible IRA and Taxable ONLY</a:t>
            </a:r>
          </a:p>
        </p:txBody>
      </p:sp>
      <p:sp>
        <p:nvSpPr>
          <p:cNvPr id="12" name="TextBox 11"/>
          <p:cNvSpPr txBox="1"/>
          <p:nvPr/>
        </p:nvSpPr>
        <p:spPr>
          <a:xfrm>
            <a:off x="566057" y="2900065"/>
            <a:ext cx="3733800" cy="1200329"/>
          </a:xfrm>
          <a:prstGeom prst="rect">
            <a:avLst/>
          </a:prstGeom>
          <a:noFill/>
        </p:spPr>
        <p:txBody>
          <a:bodyPr wrap="square" rtlCol="0">
            <a:spAutoFit/>
          </a:bodyPr>
          <a:lstStyle/>
          <a:p>
            <a:r>
              <a:rPr lang="en-US" sz="2400" dirty="0"/>
              <a:t>Nondeductible IRA, Taxable and Life Insurance</a:t>
            </a:r>
          </a:p>
        </p:txBody>
      </p:sp>
      <p:sp>
        <p:nvSpPr>
          <p:cNvPr id="13" name="TextBox 12"/>
          <p:cNvSpPr txBox="1"/>
          <p:nvPr/>
        </p:nvSpPr>
        <p:spPr>
          <a:xfrm>
            <a:off x="4267200" y="1371600"/>
            <a:ext cx="1219200" cy="461665"/>
          </a:xfrm>
          <a:prstGeom prst="rect">
            <a:avLst/>
          </a:prstGeom>
          <a:noFill/>
        </p:spPr>
        <p:txBody>
          <a:bodyPr wrap="square" rtlCol="0">
            <a:spAutoFit/>
          </a:bodyPr>
          <a:lstStyle/>
          <a:p>
            <a:r>
              <a:rPr lang="en-US" sz="2400" dirty="0"/>
              <a:t>Taxes</a:t>
            </a:r>
          </a:p>
        </p:txBody>
      </p:sp>
      <p:sp>
        <p:nvSpPr>
          <p:cNvPr id="14" name="TextBox 13"/>
          <p:cNvSpPr txBox="1"/>
          <p:nvPr/>
        </p:nvSpPr>
        <p:spPr>
          <a:xfrm>
            <a:off x="5867400" y="1371600"/>
            <a:ext cx="2286000" cy="461665"/>
          </a:xfrm>
          <a:prstGeom prst="rect">
            <a:avLst/>
          </a:prstGeom>
          <a:noFill/>
        </p:spPr>
        <p:txBody>
          <a:bodyPr wrap="square" rtlCol="0">
            <a:spAutoFit/>
          </a:bodyPr>
          <a:lstStyle/>
          <a:p>
            <a:r>
              <a:rPr lang="en-US" sz="2400" dirty="0"/>
              <a:t>Net Cash Flow</a:t>
            </a:r>
          </a:p>
        </p:txBody>
      </p:sp>
      <p:sp>
        <p:nvSpPr>
          <p:cNvPr id="15" name="TextBox 14"/>
          <p:cNvSpPr txBox="1"/>
          <p:nvPr/>
        </p:nvSpPr>
        <p:spPr>
          <a:xfrm>
            <a:off x="4114800" y="1909465"/>
            <a:ext cx="1371600" cy="461665"/>
          </a:xfrm>
          <a:prstGeom prst="rect">
            <a:avLst/>
          </a:prstGeom>
          <a:noFill/>
        </p:spPr>
        <p:txBody>
          <a:bodyPr wrap="square" rtlCol="0">
            <a:spAutoFit/>
          </a:bodyPr>
          <a:lstStyle/>
          <a:p>
            <a:r>
              <a:rPr lang="en-US" sz="2400" dirty="0"/>
              <a:t>$10,419</a:t>
            </a:r>
          </a:p>
        </p:txBody>
      </p:sp>
      <p:sp>
        <p:nvSpPr>
          <p:cNvPr id="16" name="TextBox 15"/>
          <p:cNvSpPr txBox="1"/>
          <p:nvPr/>
        </p:nvSpPr>
        <p:spPr>
          <a:xfrm>
            <a:off x="6553200" y="1909464"/>
            <a:ext cx="1524000" cy="461665"/>
          </a:xfrm>
          <a:prstGeom prst="rect">
            <a:avLst/>
          </a:prstGeom>
          <a:noFill/>
        </p:spPr>
        <p:txBody>
          <a:bodyPr wrap="square" rtlCol="0">
            <a:spAutoFit/>
          </a:bodyPr>
          <a:lstStyle/>
          <a:p>
            <a:r>
              <a:rPr lang="en-US" sz="2400" dirty="0"/>
              <a:t>$116,822</a:t>
            </a:r>
          </a:p>
        </p:txBody>
      </p:sp>
      <p:sp>
        <p:nvSpPr>
          <p:cNvPr id="17" name="TextBox 16"/>
          <p:cNvSpPr txBox="1"/>
          <p:nvPr/>
        </p:nvSpPr>
        <p:spPr>
          <a:xfrm>
            <a:off x="4125686" y="2900064"/>
            <a:ext cx="1371600" cy="461665"/>
          </a:xfrm>
          <a:prstGeom prst="rect">
            <a:avLst/>
          </a:prstGeom>
          <a:noFill/>
        </p:spPr>
        <p:txBody>
          <a:bodyPr wrap="square" rtlCol="0">
            <a:spAutoFit/>
          </a:bodyPr>
          <a:lstStyle/>
          <a:p>
            <a:r>
              <a:rPr lang="en-US" sz="2400" dirty="0"/>
              <a:t>$6,144</a:t>
            </a:r>
          </a:p>
        </p:txBody>
      </p:sp>
      <p:sp>
        <p:nvSpPr>
          <p:cNvPr id="18" name="TextBox 17"/>
          <p:cNvSpPr txBox="1"/>
          <p:nvPr/>
        </p:nvSpPr>
        <p:spPr>
          <a:xfrm>
            <a:off x="6564086" y="2900063"/>
            <a:ext cx="1524000" cy="461665"/>
          </a:xfrm>
          <a:prstGeom prst="rect">
            <a:avLst/>
          </a:prstGeom>
          <a:noFill/>
        </p:spPr>
        <p:txBody>
          <a:bodyPr wrap="square" rtlCol="0">
            <a:spAutoFit/>
          </a:bodyPr>
          <a:lstStyle/>
          <a:p>
            <a:r>
              <a:rPr lang="en-US" sz="2400" dirty="0"/>
              <a:t>$150,913</a:t>
            </a:r>
          </a:p>
        </p:txBody>
      </p:sp>
      <p:cxnSp>
        <p:nvCxnSpPr>
          <p:cNvPr id="7" name="Straight Connector 6"/>
          <p:cNvCxnSpPr/>
          <p:nvPr/>
        </p:nvCxnSpPr>
        <p:spPr>
          <a:xfrm>
            <a:off x="533400" y="1833265"/>
            <a:ext cx="7620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33400" y="2823865"/>
            <a:ext cx="7620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3886200" y="1833265"/>
            <a:ext cx="0" cy="2267129"/>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867400" y="1833265"/>
            <a:ext cx="0" cy="2267129"/>
          </a:xfrm>
          <a:prstGeom prst="line">
            <a:avLst/>
          </a:prstGeom>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181100" y="4454380"/>
            <a:ext cx="6553200" cy="954107"/>
          </a:xfrm>
          <a:prstGeom prst="rect">
            <a:avLst/>
          </a:prstGeom>
          <a:noFill/>
        </p:spPr>
        <p:txBody>
          <a:bodyPr wrap="square" rtlCol="0">
            <a:spAutoFit/>
          </a:bodyPr>
          <a:lstStyle/>
          <a:p>
            <a:pPr algn="ctr"/>
            <a:r>
              <a:rPr lang="en-US" sz="2800" dirty="0">
                <a:solidFill>
                  <a:srgbClr val="C00000"/>
                </a:solidFill>
              </a:rPr>
              <a:t>Death Benefit → $122,919*</a:t>
            </a:r>
          </a:p>
          <a:p>
            <a:pPr algn="ctr"/>
            <a:r>
              <a:rPr lang="en-US" sz="2800" dirty="0">
                <a:solidFill>
                  <a:srgbClr val="C00000"/>
                </a:solidFill>
              </a:rPr>
              <a:t>Added Cash Flow → $34,091</a:t>
            </a:r>
          </a:p>
        </p:txBody>
      </p:sp>
      <p:sp>
        <p:nvSpPr>
          <p:cNvPr id="19" name="TextBox 18"/>
          <p:cNvSpPr txBox="1"/>
          <p:nvPr/>
        </p:nvSpPr>
        <p:spPr>
          <a:xfrm>
            <a:off x="48986" y="5408487"/>
            <a:ext cx="8153400" cy="830997"/>
          </a:xfrm>
          <a:prstGeom prst="rect">
            <a:avLst/>
          </a:prstGeom>
          <a:noFill/>
        </p:spPr>
        <p:txBody>
          <a:bodyPr wrap="square" rtlCol="0">
            <a:spAutoFit/>
          </a:bodyPr>
          <a:lstStyle/>
          <a:p>
            <a:r>
              <a:rPr lang="en-US" sz="1200" i="1" dirty="0"/>
              <a:t>Example is hypothetical and for illustrative purposes.</a:t>
            </a:r>
          </a:p>
          <a:p>
            <a:endParaRPr lang="en-US" sz="1200" i="1" dirty="0"/>
          </a:p>
          <a:p>
            <a:r>
              <a:rPr lang="en-US" sz="1200" i="1" dirty="0"/>
              <a:t>*Death benefit will decrease over time (e.g. approx. $118,000 at Age 90; $24,000 at Age 95) but invoking the Overloan Protection rider will guarantee the policy will not lapse</a:t>
            </a:r>
          </a:p>
        </p:txBody>
      </p:sp>
    </p:spTree>
    <p:extLst>
      <p:ext uri="{BB962C8B-B14F-4D97-AF65-F5344CB8AC3E}">
        <p14:creationId xmlns:p14="http://schemas.microsoft.com/office/powerpoint/2010/main" val="2066140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391400" cy="715962"/>
          </a:xfrm>
        </p:spPr>
        <p:txBody>
          <a:bodyPr/>
          <a:lstStyle/>
          <a:p>
            <a:pPr algn="ctr"/>
            <a:r>
              <a:rPr lang="en-US" dirty="0"/>
              <a:t>Funding the Life Insurance</a:t>
            </a:r>
          </a:p>
        </p:txBody>
      </p:sp>
      <p:sp>
        <p:nvSpPr>
          <p:cNvPr id="3" name="Content Placeholder 2"/>
          <p:cNvSpPr>
            <a:spLocks noGrp="1"/>
          </p:cNvSpPr>
          <p:nvPr>
            <p:ph idx="1"/>
          </p:nvPr>
        </p:nvSpPr>
        <p:spPr>
          <a:xfrm>
            <a:off x="838200" y="1600200"/>
            <a:ext cx="6172200" cy="4068763"/>
          </a:xfrm>
        </p:spPr>
        <p:txBody>
          <a:bodyPr/>
          <a:lstStyle/>
          <a:p>
            <a:pPr>
              <a:buFont typeface="Arial" pitchFamily="34" charset="0"/>
              <a:buChar char="•"/>
            </a:pPr>
            <a:r>
              <a:rPr lang="en-US" sz="2400" dirty="0"/>
              <a:t>For the owner of a business</a:t>
            </a:r>
          </a:p>
          <a:p>
            <a:pPr lvl="1">
              <a:buFont typeface="Arial" pitchFamily="34" charset="0"/>
              <a:buChar char="•"/>
            </a:pPr>
            <a:r>
              <a:rPr lang="en-US" sz="2000" dirty="0"/>
              <a:t>The owner of a C corporation </a:t>
            </a:r>
          </a:p>
          <a:p>
            <a:pPr lvl="1">
              <a:buFont typeface="Arial" pitchFamily="34" charset="0"/>
              <a:buChar char="•"/>
            </a:pPr>
            <a:r>
              <a:rPr lang="en-US" sz="2000" dirty="0"/>
              <a:t>The owner of an S corporation</a:t>
            </a:r>
          </a:p>
          <a:p>
            <a:pPr lvl="1">
              <a:buFont typeface="Arial" pitchFamily="34" charset="0"/>
              <a:buChar char="•"/>
            </a:pPr>
            <a:r>
              <a:rPr lang="en-US" sz="2000" dirty="0"/>
              <a:t>Partners in a partnership</a:t>
            </a:r>
          </a:p>
          <a:p>
            <a:pPr lvl="1">
              <a:buFont typeface="Arial" pitchFamily="34" charset="0"/>
              <a:buChar char="•"/>
            </a:pPr>
            <a:r>
              <a:rPr lang="en-US" sz="2000" dirty="0"/>
              <a:t>The owner of a sole proprietorship</a:t>
            </a:r>
          </a:p>
          <a:p>
            <a:pPr>
              <a:buFont typeface="Arial" pitchFamily="34" charset="0"/>
              <a:buChar char="•"/>
            </a:pPr>
            <a:r>
              <a:rPr lang="en-US" sz="2400" dirty="0"/>
              <a:t>By the employer for a key executive</a:t>
            </a:r>
          </a:p>
          <a:p>
            <a:pPr>
              <a:buFont typeface="Arial" pitchFamily="34" charset="0"/>
              <a:buChar char="•"/>
            </a:pPr>
            <a:r>
              <a:rPr lang="en-US" sz="2400" dirty="0"/>
              <a:t>For the executive</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947722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4000"/>
            <a:ext cx="7467600" cy="4068763"/>
          </a:xfrm>
        </p:spPr>
        <p:txBody>
          <a:bodyPr/>
          <a:lstStyle/>
          <a:p>
            <a:pPr>
              <a:buFont typeface="Arial" pitchFamily="34" charset="0"/>
              <a:buChar char="•"/>
            </a:pPr>
            <a:r>
              <a:rPr lang="en-US" sz="2400" dirty="0"/>
              <a:t>Limited Liability Companies</a:t>
            </a:r>
          </a:p>
          <a:p>
            <a:pPr lvl="1">
              <a:buFont typeface="Arial" pitchFamily="34" charset="0"/>
              <a:buChar char="•"/>
            </a:pPr>
            <a:r>
              <a:rPr lang="en-US" sz="2000" dirty="0"/>
              <a:t>Elect taxation</a:t>
            </a:r>
          </a:p>
          <a:p>
            <a:pPr>
              <a:buFont typeface="Arial" pitchFamily="34" charset="0"/>
              <a:buChar char="•"/>
            </a:pPr>
            <a:r>
              <a:rPr lang="en-US" sz="2400" dirty="0"/>
              <a:t>For the owner of a C corporation</a:t>
            </a:r>
          </a:p>
          <a:p>
            <a:pPr lvl="1">
              <a:buFont typeface="Arial" pitchFamily="34" charset="0"/>
              <a:buChar char="•"/>
            </a:pPr>
            <a:r>
              <a:rPr lang="en-US" sz="2000" dirty="0"/>
              <a:t>Additional compensation – raise in pay </a:t>
            </a:r>
          </a:p>
          <a:p>
            <a:pPr lvl="2">
              <a:buFont typeface="Arial" pitchFamily="34" charset="0"/>
              <a:buChar char="•"/>
            </a:pPr>
            <a:r>
              <a:rPr lang="en-US" sz="1800" dirty="0"/>
              <a:t>Executive Bonus</a:t>
            </a:r>
          </a:p>
          <a:p>
            <a:pPr lvl="2">
              <a:buFont typeface="Arial" pitchFamily="34" charset="0"/>
              <a:buChar char="•"/>
            </a:pPr>
            <a:r>
              <a:rPr lang="en-US" sz="1800" dirty="0"/>
              <a:t>Section 162 Plan</a:t>
            </a:r>
          </a:p>
          <a:p>
            <a:pPr lvl="1">
              <a:buFont typeface="Arial" pitchFamily="34" charset="0"/>
              <a:buChar char="•"/>
            </a:pPr>
            <a:r>
              <a:rPr lang="en-US" sz="2000" dirty="0"/>
              <a:t>One level of taxation</a:t>
            </a:r>
          </a:p>
          <a:p>
            <a:pPr lvl="1">
              <a:buFont typeface="Arial" pitchFamily="34" charset="0"/>
              <a:buChar char="•"/>
            </a:pPr>
            <a:r>
              <a:rPr lang="en-US" sz="2000" dirty="0"/>
              <a:t>Reasonable compensation</a:t>
            </a:r>
          </a:p>
          <a:p>
            <a:pPr lvl="1">
              <a:buFont typeface="Arial" pitchFamily="34" charset="0"/>
              <a:buChar char="•"/>
            </a:pPr>
            <a:r>
              <a:rPr lang="en-US" sz="2000" dirty="0"/>
              <a:t>Payroll &amp; income tax withholding</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3423127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00200"/>
            <a:ext cx="7467600" cy="4068763"/>
          </a:xfrm>
        </p:spPr>
        <p:txBody>
          <a:bodyPr/>
          <a:lstStyle/>
          <a:p>
            <a:pPr>
              <a:buFont typeface="Arial" pitchFamily="34" charset="0"/>
              <a:buChar char="•"/>
            </a:pPr>
            <a:r>
              <a:rPr lang="en-US" sz="2400" dirty="0"/>
              <a:t>For the owner of an S corporation</a:t>
            </a:r>
          </a:p>
          <a:p>
            <a:pPr lvl="1">
              <a:buFont typeface="Arial" pitchFamily="34" charset="0"/>
              <a:buChar char="•"/>
            </a:pPr>
            <a:r>
              <a:rPr lang="en-US" sz="2000" dirty="0"/>
              <a:t>Probably not additional compensation</a:t>
            </a:r>
          </a:p>
          <a:p>
            <a:pPr lvl="2">
              <a:buFont typeface="Arial" pitchFamily="34" charset="0"/>
              <a:buChar char="•"/>
            </a:pPr>
            <a:r>
              <a:rPr lang="en-US" sz="1800" dirty="0"/>
              <a:t>No income tax benefit</a:t>
            </a:r>
          </a:p>
          <a:p>
            <a:pPr lvl="2">
              <a:buFont typeface="Arial" pitchFamily="34" charset="0"/>
              <a:buChar char="•"/>
            </a:pPr>
            <a:r>
              <a:rPr lang="en-US" sz="1800" dirty="0"/>
              <a:t>Payroll taxes</a:t>
            </a:r>
          </a:p>
          <a:p>
            <a:pPr lvl="1">
              <a:buFont typeface="Arial" pitchFamily="34" charset="0"/>
              <a:buChar char="•"/>
            </a:pPr>
            <a:r>
              <a:rPr lang="en-US" sz="2000" dirty="0"/>
              <a:t>Example </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2895850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91805319"/>
              </p:ext>
            </p:extLst>
          </p:nvPr>
        </p:nvGraphicFramePr>
        <p:xfrm>
          <a:off x="838200" y="1295400"/>
          <a:ext cx="7467600" cy="4450080"/>
        </p:xfrm>
        <a:graphic>
          <a:graphicData uri="http://schemas.openxmlformats.org/drawingml/2006/table">
            <a:tbl>
              <a:tblPr firstRow="1" bandRow="1">
                <a:tableStyleId>{5C22544A-7EE6-4342-B048-85BDC9FD1C3A}</a:tableStyleId>
              </a:tblPr>
              <a:tblGrid>
                <a:gridCol w="44958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tblGrid>
              <a:tr h="370840">
                <a:tc gridSpan="3">
                  <a:txBody>
                    <a:bodyPr/>
                    <a:lstStyle/>
                    <a:p>
                      <a:pPr algn="ctr"/>
                      <a:r>
                        <a:rPr lang="en-US" b="0" dirty="0">
                          <a:solidFill>
                            <a:schemeClr val="tx1"/>
                          </a:solidFill>
                        </a:rPr>
                        <a:t>Why Additional Compensation</a:t>
                      </a:r>
                      <a:r>
                        <a:rPr lang="en-US" b="0" baseline="0" dirty="0">
                          <a:solidFill>
                            <a:schemeClr val="tx1"/>
                          </a:solidFill>
                        </a:rPr>
                        <a:t> Probably Will Not Work</a:t>
                      </a:r>
                      <a:endParaRPr lang="en-US" b="0" dirty="0">
                        <a:solidFill>
                          <a:schemeClr val="tx1"/>
                        </a:solidFill>
                      </a:endParaRP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840">
                <a:tc gridSpan="3">
                  <a:txBody>
                    <a:bodyPr/>
                    <a:lstStyle/>
                    <a:p>
                      <a:pPr algn="ctr"/>
                      <a:r>
                        <a:rPr lang="en-US" dirty="0">
                          <a:solidFill>
                            <a:schemeClr val="tx1"/>
                          </a:solidFill>
                        </a:rPr>
                        <a:t>S Corporation’s Tax Return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No Bonus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a:solidFill>
                            <a:schemeClr val="tx1"/>
                          </a:solidFill>
                        </a:rPr>
                        <a:t>W/Bonus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en-US" dirty="0">
                          <a:solidFill>
                            <a:schemeClr val="tx1"/>
                          </a:solidFill>
                        </a:rPr>
                        <a:t>Taxable profit before owner’s</a:t>
                      </a:r>
                      <a:r>
                        <a:rPr lang="en-US" baseline="0" dirty="0">
                          <a:solidFill>
                            <a:schemeClr val="tx1"/>
                          </a:solidFill>
                        </a:rPr>
                        <a:t> comp</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r>
                        <a:rPr lang="en-US" dirty="0">
                          <a:solidFill>
                            <a:schemeClr val="tx1"/>
                          </a:solidFill>
                        </a:rPr>
                        <a:t>Owner’s W2 wages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sng" dirty="0">
                          <a:solidFill>
                            <a:schemeClr val="tx1"/>
                          </a:solidFill>
                        </a:rPr>
                        <a:t>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sng" dirty="0">
                          <a:solidFill>
                            <a:schemeClr val="tx1"/>
                          </a:solidFill>
                        </a:rPr>
                        <a:t>300,000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r>
                        <a:rPr lang="en-US" dirty="0">
                          <a:solidFill>
                            <a:schemeClr val="tx1"/>
                          </a:solidFill>
                        </a:rPr>
                        <a:t>Taxable profit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dbl" baseline="0" dirty="0">
                          <a:solidFill>
                            <a:schemeClr val="tx1"/>
                          </a:solidFill>
                        </a:rPr>
                        <a:t>400,000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dbl" baseline="0" dirty="0">
                          <a:solidFill>
                            <a:schemeClr val="tx1"/>
                          </a:solidFill>
                        </a:rPr>
                        <a:t>300,000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en-US">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70840">
                <a:tc gridSpan="3">
                  <a:txBody>
                    <a:bodyPr/>
                    <a:lstStyle/>
                    <a:p>
                      <a:pPr algn="ctr"/>
                      <a:r>
                        <a:rPr lang="en-US" dirty="0">
                          <a:solidFill>
                            <a:schemeClr val="tx1"/>
                          </a:solidFill>
                        </a:rPr>
                        <a:t>Owner’s individual tax return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r>
                        <a:rPr lang="en-US" dirty="0">
                          <a:solidFill>
                            <a:schemeClr val="tx1"/>
                          </a:solidFill>
                        </a:rPr>
                        <a:t>W2 wages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$200,000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$300,000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70840">
                <a:tc>
                  <a:txBody>
                    <a:bodyPr/>
                    <a:lstStyle/>
                    <a:p>
                      <a:r>
                        <a:rPr lang="en-US" dirty="0">
                          <a:solidFill>
                            <a:schemeClr val="tx1"/>
                          </a:solidFill>
                        </a:rPr>
                        <a:t>S Corp profit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sng" dirty="0">
                          <a:solidFill>
                            <a:schemeClr val="tx1"/>
                          </a:solidFill>
                        </a:rPr>
                        <a:t>400,000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sng" dirty="0">
                          <a:solidFill>
                            <a:schemeClr val="tx1"/>
                          </a:solidFill>
                        </a:rPr>
                        <a:t>300,000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70840">
                <a:tc>
                  <a:txBody>
                    <a:bodyPr/>
                    <a:lstStyle/>
                    <a:p>
                      <a:r>
                        <a:rPr lang="en-US" dirty="0">
                          <a:solidFill>
                            <a:schemeClr val="tx1"/>
                          </a:solidFill>
                        </a:rPr>
                        <a:t>Taxable income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dbl" baseline="0" dirty="0">
                          <a:solidFill>
                            <a:schemeClr val="tx1"/>
                          </a:solidFill>
                        </a:rPr>
                        <a:t>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en-US" dirty="0">
                          <a:solidFill>
                            <a:schemeClr val="tx1"/>
                          </a:solidFill>
                        </a:rPr>
                        <a:t>$</a:t>
                      </a:r>
                      <a:r>
                        <a:rPr lang="en-US" u="dbl" baseline="0" dirty="0">
                          <a:solidFill>
                            <a:schemeClr val="tx1"/>
                          </a:solidFill>
                        </a:rPr>
                        <a:t>600,000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70840">
                <a:tc gridSpan="3">
                  <a:txBody>
                    <a:bodyPr/>
                    <a:lstStyle/>
                    <a:p>
                      <a:r>
                        <a:rPr lang="en-US" dirty="0">
                          <a:solidFill>
                            <a:schemeClr val="tx1"/>
                          </a:solidFill>
                        </a:rPr>
                        <a:t>No income tax advantage, but $2,900</a:t>
                      </a:r>
                      <a:r>
                        <a:rPr lang="en-US" baseline="0" dirty="0">
                          <a:solidFill>
                            <a:schemeClr val="tx1"/>
                          </a:solidFill>
                        </a:rPr>
                        <a:t> of additional Medicare Tax</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477474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00200"/>
            <a:ext cx="7467600" cy="4068763"/>
          </a:xfrm>
        </p:spPr>
        <p:txBody>
          <a:bodyPr/>
          <a:lstStyle/>
          <a:p>
            <a:pPr>
              <a:buFont typeface="Arial" pitchFamily="34" charset="0"/>
              <a:buChar char="•"/>
            </a:pPr>
            <a:r>
              <a:rPr lang="en-US" sz="2400" dirty="0"/>
              <a:t>For the owner of an S corporation</a:t>
            </a:r>
          </a:p>
          <a:p>
            <a:pPr lvl="1">
              <a:buFont typeface="Arial" pitchFamily="34" charset="0"/>
              <a:buChar char="•"/>
            </a:pPr>
            <a:r>
              <a:rPr lang="en-US" sz="2000" dirty="0"/>
              <a:t>S corporation distribution</a:t>
            </a:r>
          </a:p>
          <a:p>
            <a:pPr>
              <a:buFont typeface="Arial" pitchFamily="34" charset="0"/>
              <a:buChar char="•"/>
            </a:pPr>
            <a:r>
              <a:rPr lang="en-US" sz="2400" dirty="0"/>
              <a:t>Combo of distribution and additional comp may be necessary if more than one owner</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3304509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00200"/>
            <a:ext cx="7467600" cy="4068763"/>
          </a:xfrm>
        </p:spPr>
        <p:txBody>
          <a:bodyPr/>
          <a:lstStyle/>
          <a:p>
            <a:pPr>
              <a:buFont typeface="Arial" pitchFamily="34" charset="0"/>
              <a:buChar char="•"/>
            </a:pPr>
            <a:r>
              <a:rPr lang="en-US" sz="2400" dirty="0"/>
              <a:t>For Partners in a partnership</a:t>
            </a:r>
          </a:p>
          <a:p>
            <a:pPr lvl="1">
              <a:buFont typeface="Arial" pitchFamily="34" charset="0"/>
              <a:buChar char="•"/>
            </a:pPr>
            <a:r>
              <a:rPr lang="en-US" sz="2000" dirty="0"/>
              <a:t>Distributions from capital account</a:t>
            </a:r>
          </a:p>
          <a:p>
            <a:pPr lvl="1">
              <a:buFont typeface="Arial" pitchFamily="34" charset="0"/>
              <a:buChar char="•"/>
            </a:pPr>
            <a:r>
              <a:rPr lang="en-US" sz="2000" dirty="0"/>
              <a:t>If in the nature of compensation, Guaranteed Payment to a Partner</a:t>
            </a:r>
          </a:p>
          <a:p>
            <a:pPr lvl="2">
              <a:buFont typeface="Arial" pitchFamily="34" charset="0"/>
              <a:buChar char="•"/>
            </a:pPr>
            <a:r>
              <a:rPr lang="en-US" sz="1800" dirty="0"/>
              <a:t>Deductible as partnership expense</a:t>
            </a:r>
          </a:p>
          <a:p>
            <a:pPr lvl="2">
              <a:buFont typeface="Arial" pitchFamily="34" charset="0"/>
              <a:buChar char="•"/>
            </a:pPr>
            <a:r>
              <a:rPr lang="en-US" sz="1800" dirty="0"/>
              <a:t>Added to partner’s share of partnership profit.</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72283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00200"/>
            <a:ext cx="7467600" cy="1892187"/>
          </a:xfrm>
        </p:spPr>
        <p:txBody>
          <a:bodyPr/>
          <a:lstStyle/>
          <a:p>
            <a:pPr>
              <a:buFont typeface="Arial" pitchFamily="34" charset="0"/>
              <a:buChar char="•"/>
            </a:pPr>
            <a:r>
              <a:rPr lang="en-US" sz="2400" dirty="0"/>
              <a:t>For the owner a sole proprietorship</a:t>
            </a:r>
          </a:p>
          <a:p>
            <a:pPr lvl="1">
              <a:buFont typeface="Arial" pitchFamily="34" charset="0"/>
              <a:buChar char="•"/>
            </a:pPr>
            <a:r>
              <a:rPr lang="en-US" sz="2000" dirty="0"/>
              <a:t>Draws from owner’s capital</a:t>
            </a:r>
          </a:p>
          <a:p>
            <a:pPr lvl="1">
              <a:buFont typeface="Arial" pitchFamily="34" charset="0"/>
              <a:buChar char="•"/>
            </a:pPr>
            <a:r>
              <a:rPr lang="en-US" sz="2000" dirty="0"/>
              <a:t>Cannot be additional compensation/Executive Bonus </a:t>
            </a:r>
          </a:p>
          <a:p>
            <a:pPr lvl="2">
              <a:buFont typeface="Arial" pitchFamily="34" charset="0"/>
              <a:buChar char="•"/>
            </a:pPr>
            <a:r>
              <a:rPr lang="en-US" sz="1800" dirty="0"/>
              <a:t>Owner of a sole proprietorship cannot be an employee</a:t>
            </a:r>
          </a:p>
          <a:p>
            <a:pPr lvl="2">
              <a:buFont typeface="Arial" pitchFamily="34" charset="0"/>
              <a:buChar char="•"/>
            </a:pPr>
            <a:r>
              <a:rPr lang="en-US" sz="1800" dirty="0"/>
              <a:t>Lose credibility if propose Executive Bonus</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246214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00200"/>
            <a:ext cx="7467600" cy="4068763"/>
          </a:xfrm>
        </p:spPr>
        <p:txBody>
          <a:bodyPr/>
          <a:lstStyle/>
          <a:p>
            <a:pPr>
              <a:buFont typeface="Arial" pitchFamily="34" charset="0"/>
              <a:buChar char="•"/>
            </a:pPr>
            <a:r>
              <a:rPr lang="en-US" sz="2400" dirty="0"/>
              <a:t>By the employer for a key executive</a:t>
            </a:r>
          </a:p>
          <a:p>
            <a:pPr lvl="1">
              <a:buFont typeface="Arial" pitchFamily="34" charset="0"/>
              <a:buChar char="•"/>
            </a:pPr>
            <a:r>
              <a:rPr lang="en-US" sz="2000" dirty="0"/>
              <a:t>Executive Bonus</a:t>
            </a:r>
          </a:p>
          <a:p>
            <a:pPr lvl="2">
              <a:buFont typeface="Arial" pitchFamily="34" charset="0"/>
              <a:buChar char="•"/>
            </a:pPr>
            <a:r>
              <a:rPr lang="en-US" sz="1800" dirty="0"/>
              <a:t>Current income tax deduction</a:t>
            </a:r>
          </a:p>
          <a:p>
            <a:pPr lvl="2">
              <a:buFont typeface="Arial" pitchFamily="34" charset="0"/>
              <a:buChar char="•"/>
            </a:pPr>
            <a:r>
              <a:rPr lang="en-US" sz="1800" dirty="0"/>
              <a:t>Little incentive to stay</a:t>
            </a:r>
          </a:p>
          <a:p>
            <a:pPr lvl="1">
              <a:buFont typeface="Arial" pitchFamily="34" charset="0"/>
              <a:buChar char="•"/>
            </a:pPr>
            <a:r>
              <a:rPr lang="en-US" sz="2000" dirty="0"/>
              <a:t>Split Dollar</a:t>
            </a:r>
          </a:p>
          <a:p>
            <a:pPr lvl="2">
              <a:buFont typeface="Arial" pitchFamily="34" charset="0"/>
              <a:buChar char="•"/>
            </a:pPr>
            <a:r>
              <a:rPr lang="en-US" sz="1800" dirty="0"/>
              <a:t>No current income tax deduction</a:t>
            </a:r>
          </a:p>
          <a:p>
            <a:pPr lvl="2">
              <a:buFont typeface="Arial" pitchFamily="34" charset="0"/>
              <a:buChar char="•"/>
            </a:pPr>
            <a:r>
              <a:rPr lang="en-US" sz="1800" dirty="0"/>
              <a:t>Effective incentive to stay</a:t>
            </a:r>
          </a:p>
          <a:p>
            <a:pPr lvl="1">
              <a:buFont typeface="Arial" pitchFamily="34" charset="0"/>
              <a:buChar char="•"/>
            </a:pPr>
            <a:r>
              <a:rPr lang="en-US" sz="2000" dirty="0"/>
              <a:t>Restrictive Executive Bonus Arrangement</a:t>
            </a:r>
          </a:p>
          <a:p>
            <a:pPr lvl="2">
              <a:buFont typeface="Arial" pitchFamily="34" charset="0"/>
              <a:buChar char="•"/>
            </a:pPr>
            <a:r>
              <a:rPr lang="en-US" sz="1800" dirty="0"/>
              <a:t>Has current income tax deduction</a:t>
            </a:r>
          </a:p>
          <a:p>
            <a:pPr lvl="2">
              <a:buFont typeface="Arial" pitchFamily="34" charset="0"/>
              <a:buChar char="•"/>
            </a:pPr>
            <a:r>
              <a:rPr lang="en-US" sz="1800" dirty="0"/>
              <a:t>Effective incentive to stay</a:t>
            </a:r>
          </a:p>
          <a:p>
            <a:pPr marL="914400" lvl="2" indent="0"/>
            <a:endParaRPr lang="en-US" dirty="0"/>
          </a:p>
          <a:p>
            <a:pPr lvl="1">
              <a:buFont typeface="Arial" pitchFamily="34" charset="0"/>
              <a:buChar char="•"/>
            </a:pPr>
            <a:endParaRPr lang="en-US" dirty="0"/>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925999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00200"/>
            <a:ext cx="7467600" cy="4068763"/>
          </a:xfrm>
        </p:spPr>
        <p:txBody>
          <a:bodyPr/>
          <a:lstStyle/>
          <a:p>
            <a:pPr>
              <a:buFont typeface="Arial" pitchFamily="34" charset="0"/>
              <a:buChar char="•"/>
            </a:pPr>
            <a:r>
              <a:rPr lang="en-US" sz="2400" dirty="0"/>
              <a:t>For the executive</a:t>
            </a:r>
          </a:p>
          <a:p>
            <a:pPr lvl="1">
              <a:buFont typeface="Arial" pitchFamily="34" charset="0"/>
              <a:buChar char="•"/>
            </a:pPr>
            <a:r>
              <a:rPr lang="en-US" sz="2000" dirty="0"/>
              <a:t>Max’ed out on 401(k)</a:t>
            </a:r>
          </a:p>
          <a:p>
            <a:pPr lvl="1">
              <a:buFont typeface="Arial" pitchFamily="34" charset="0"/>
              <a:buChar char="•"/>
            </a:pPr>
            <a:r>
              <a:rPr lang="en-US" sz="2000" dirty="0"/>
              <a:t>401(k) not available</a:t>
            </a:r>
          </a:p>
          <a:p>
            <a:pPr lvl="1">
              <a:buFont typeface="Arial" pitchFamily="34" charset="0"/>
              <a:buChar char="•"/>
            </a:pPr>
            <a:r>
              <a:rPr lang="en-US" sz="2000" dirty="0"/>
              <a:t>IRA contribution not enough to fund retirement</a:t>
            </a:r>
          </a:p>
          <a:p>
            <a:pPr lvl="1">
              <a:buFont typeface="Arial" pitchFamily="34" charset="0"/>
              <a:buChar char="•"/>
            </a:pPr>
            <a:r>
              <a:rPr lang="en-US" sz="2000" dirty="0"/>
              <a:t>Therefore must use after tax dollars for investment</a:t>
            </a:r>
          </a:p>
          <a:p>
            <a:pPr>
              <a:buFont typeface="Arial" pitchFamily="34" charset="0"/>
              <a:buChar char="•"/>
            </a:pPr>
            <a:r>
              <a:rPr lang="en-US" sz="2400" dirty="0"/>
              <a:t>Redirect a portion of investment dollars to the life insurance</a:t>
            </a: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6" name="Title 1"/>
          <p:cNvSpPr>
            <a:spLocks noGrp="1"/>
          </p:cNvSpPr>
          <p:nvPr>
            <p:ph type="title"/>
          </p:nvPr>
        </p:nvSpPr>
        <p:spPr>
          <a:xfrm>
            <a:off x="838200" y="304800"/>
            <a:ext cx="7391400" cy="715962"/>
          </a:xfrm>
        </p:spPr>
        <p:txBody>
          <a:bodyPr/>
          <a:lstStyle/>
          <a:p>
            <a:pPr algn="ctr"/>
            <a:r>
              <a:rPr lang="en-US" dirty="0"/>
              <a:t>Funding the Life Insurance</a:t>
            </a:r>
          </a:p>
        </p:txBody>
      </p:sp>
    </p:spTree>
    <p:extLst>
      <p:ext uri="{BB962C8B-B14F-4D97-AF65-F5344CB8AC3E}">
        <p14:creationId xmlns:p14="http://schemas.microsoft.com/office/powerpoint/2010/main" val="3966714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9" name="Title 8"/>
          <p:cNvSpPr>
            <a:spLocks noGrp="1"/>
          </p:cNvSpPr>
          <p:nvPr>
            <p:ph type="title"/>
          </p:nvPr>
        </p:nvSpPr>
        <p:spPr bwMode="auto">
          <a:xfrm>
            <a:off x="609600" y="1676400"/>
            <a:ext cx="8001000" cy="3429000"/>
          </a:xfrm>
          <a:noFill/>
          <a:ln>
            <a:miter lim="800000"/>
            <a:headEnd/>
            <a:tailEnd/>
          </a:ln>
        </p:spPr>
        <p:txBody>
          <a:bodyPr wrap="square" lIns="91440" tIns="45720" rIns="91440" bIns="45720" numCol="1" anchor="t" anchorCtr="0" compatLnSpc="1">
            <a:prstTxWarp prst="textNoShape">
              <a:avLst/>
            </a:prstTxWarp>
          </a:bodyPr>
          <a:lstStyle/>
          <a:p>
            <a:pPr algn="ctr"/>
            <a:r>
              <a:rPr lang="en-US" dirty="0">
                <a:solidFill>
                  <a:schemeClr val="bg1"/>
                </a:solidFill>
                <a:ea typeface="ＭＳ Ｐゴシック" pitchFamily="34" charset="-128"/>
              </a:rPr>
              <a:t>Here when you need us</a:t>
            </a:r>
            <a:br>
              <a:rPr lang="en-US" dirty="0">
                <a:solidFill>
                  <a:schemeClr val="bg1"/>
                </a:solidFill>
                <a:ea typeface="ＭＳ Ｐゴシック" pitchFamily="34" charset="-128"/>
              </a:rPr>
            </a:br>
            <a:br>
              <a:rPr lang="en-US" dirty="0">
                <a:solidFill>
                  <a:schemeClr val="bg1"/>
                </a:solidFill>
                <a:ea typeface="ＭＳ Ｐゴシック" pitchFamily="34" charset="-128"/>
              </a:rPr>
            </a:br>
            <a:r>
              <a:rPr lang="en-US" sz="2400" dirty="0">
                <a:solidFill>
                  <a:schemeClr val="bg1"/>
                </a:solidFill>
                <a:ea typeface="ＭＳ Ｐゴシック" pitchFamily="34" charset="-128"/>
              </a:rPr>
              <a:t>National Sales Desk:			1-800-321-6064</a:t>
            </a:r>
            <a:br>
              <a:rPr lang="en-US" sz="2400" dirty="0">
                <a:solidFill>
                  <a:schemeClr val="bg1"/>
                </a:solidFill>
                <a:ea typeface="ＭＳ Ｐゴシック" pitchFamily="34" charset="-128"/>
              </a:rPr>
            </a:br>
            <a:r>
              <a:rPr lang="en-US" sz="2400" dirty="0">
                <a:solidFill>
                  <a:schemeClr val="bg1"/>
                </a:solidFill>
                <a:ea typeface="ＭＳ Ｐゴシック" pitchFamily="34" charset="-128"/>
              </a:rPr>
              <a:t>Nationwide Financial Network</a:t>
            </a:r>
            <a:r>
              <a:rPr lang="en-US" sz="2400" baseline="60000" dirty="0">
                <a:solidFill>
                  <a:srgbClr val="FFFFFF"/>
                </a:solidFill>
                <a:cs typeface="Arial" charset="0"/>
              </a:rPr>
              <a:t>®</a:t>
            </a:r>
            <a:r>
              <a:rPr lang="en-US" sz="2400" dirty="0">
                <a:solidFill>
                  <a:schemeClr val="bg1"/>
                </a:solidFill>
                <a:ea typeface="ＭＳ Ｐゴシック" pitchFamily="34" charset="-128"/>
                <a:cs typeface="Arial" charset="0"/>
              </a:rPr>
              <a:t>:		1-877-223-0795</a:t>
            </a:r>
            <a:br>
              <a:rPr lang="en-US" sz="2400" dirty="0">
                <a:solidFill>
                  <a:schemeClr val="bg1"/>
                </a:solidFill>
                <a:ea typeface="ＭＳ Ｐゴシック" pitchFamily="34" charset="-128"/>
                <a:cs typeface="Arial" charset="0"/>
              </a:rPr>
            </a:br>
            <a:r>
              <a:rPr lang="en-US" sz="2400" dirty="0">
                <a:solidFill>
                  <a:schemeClr val="bg1"/>
                </a:solidFill>
                <a:ea typeface="ＭＳ Ｐゴシック" pitchFamily="34" charset="-128"/>
                <a:cs typeface="Arial" charset="0"/>
              </a:rPr>
              <a:t>Brokerage General Agents (</a:t>
            </a:r>
            <a:r>
              <a:rPr lang="en-US" sz="2400" dirty="0" err="1">
                <a:solidFill>
                  <a:schemeClr val="bg1"/>
                </a:solidFill>
                <a:ea typeface="ＭＳ Ｐゴシック" pitchFamily="34" charset="-128"/>
                <a:cs typeface="Arial" charset="0"/>
              </a:rPr>
              <a:t>BGAs</a:t>
            </a:r>
            <a:r>
              <a:rPr lang="en-US" sz="2400" dirty="0">
                <a:solidFill>
                  <a:schemeClr val="bg1"/>
                </a:solidFill>
                <a:ea typeface="ＭＳ Ｐゴシック" pitchFamily="34" charset="-128"/>
                <a:cs typeface="Arial" charset="0"/>
              </a:rPr>
              <a:t>):	1-888-767-7373</a:t>
            </a:r>
            <a:br>
              <a:rPr lang="en-US" sz="2400" dirty="0">
                <a:solidFill>
                  <a:schemeClr val="bg1"/>
                </a:solidFill>
                <a:ea typeface="ＭＳ Ｐゴシック" pitchFamily="34" charset="-128"/>
                <a:cs typeface="Arial" charset="0"/>
              </a:rPr>
            </a:br>
            <a:br>
              <a:rPr lang="en-US" sz="2400" dirty="0">
                <a:solidFill>
                  <a:schemeClr val="bg1"/>
                </a:solidFill>
                <a:ea typeface="ＭＳ Ｐゴシック" pitchFamily="34" charset="-128"/>
                <a:cs typeface="Arial" charset="0"/>
              </a:rPr>
            </a:br>
            <a:r>
              <a:rPr lang="en-US" sz="2400" dirty="0">
                <a:solidFill>
                  <a:schemeClr val="bg1"/>
                </a:solidFill>
                <a:ea typeface="ＭＳ Ｐゴシック" pitchFamily="34" charset="-128"/>
                <a:cs typeface="Arial" charset="0"/>
              </a:rPr>
              <a:t>Option 9, </a:t>
            </a:r>
            <a:r>
              <a:rPr lang="en-US" sz="2400" dirty="0" err="1">
                <a:solidFill>
                  <a:schemeClr val="bg1"/>
                </a:solidFill>
                <a:ea typeface="ＭＳ Ｐゴシック" pitchFamily="34" charset="-128"/>
                <a:cs typeface="Arial" charset="0"/>
              </a:rPr>
              <a:t>extension:677</a:t>
            </a:r>
            <a:r>
              <a:rPr lang="en-US" sz="2400" dirty="0">
                <a:solidFill>
                  <a:schemeClr val="bg1"/>
                </a:solidFill>
                <a:ea typeface="ＭＳ Ｐゴシック" pitchFamily="34" charset="-128"/>
                <a:cs typeface="Arial" charset="0"/>
              </a:rPr>
              <a:t>-6500</a:t>
            </a:r>
            <a:endParaRPr lang="en-US" sz="2400" dirty="0">
              <a:solidFill>
                <a:schemeClr val="bg1"/>
              </a:solidFill>
              <a:ea typeface="ＭＳ Ｐゴシック" pitchFamily="34" charset="-128"/>
            </a:endParaRPr>
          </a:p>
        </p:txBody>
      </p:sp>
      <p:sp>
        <p:nvSpPr>
          <p:cNvPr id="5" name="Slide Number Placeholder 4"/>
          <p:cNvSpPr txBox="1">
            <a:spLocks/>
          </p:cNvSpPr>
          <p:nvPr/>
        </p:nvSpPr>
        <p:spPr>
          <a:xfrm>
            <a:off x="0" y="6492875"/>
            <a:ext cx="609600" cy="365125"/>
          </a:xfrm>
          <a:prstGeom prst="rect">
            <a:avLst/>
          </a:prstGeom>
        </p:spPr>
        <p:txBody>
          <a:bodyPr/>
          <a:lstStyle/>
          <a:p>
            <a:pPr marL="0" marR="0" lvl="0" indent="0" defTabSz="914400" rtl="0" eaLnBrk="1" fontAlgn="base" latinLnBrk="0" hangingPunct="1">
              <a:lnSpc>
                <a:spcPct val="100000"/>
              </a:lnSpc>
              <a:spcBef>
                <a:spcPct val="0"/>
              </a:spcBef>
              <a:spcAft>
                <a:spcPct val="0"/>
              </a:spcAft>
              <a:buClrTx/>
              <a:buSzTx/>
              <a:buFontTx/>
              <a:buNone/>
              <a:tabLst/>
              <a:defRPr/>
            </a:pPr>
            <a:fld id="{1472FD0E-8539-4FCB-9329-76E4430CC691}" type="slidenum">
              <a:rPr kumimoji="0" lang="en-US" sz="1200" b="0" i="0" u="none" strike="noStrike" kern="1200" cap="none" spc="0" normalizeH="0" baseline="0" noProof="0" smtClean="0">
                <a:ln>
                  <a:noFill/>
                </a:ln>
                <a:solidFill>
                  <a:schemeClr val="tx1"/>
                </a:solidFill>
                <a:effectLst/>
                <a:uLnTx/>
                <a:uFillTx/>
                <a:latin typeface="Arial" charset="0"/>
                <a:ea typeface="ＭＳ Ｐゴシック" pitchFamily="34" charset="-128"/>
                <a:cs typeface="+mn-cs"/>
              </a:rPr>
              <a:pPr marL="0" marR="0" lvl="0" indent="0"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schemeClr val="tx1"/>
              </a:solidFill>
              <a:effectLst/>
              <a:uLnTx/>
              <a:uFillTx/>
              <a:latin typeface="Arial" charset="0"/>
              <a:ea typeface="ＭＳ Ｐゴシック" pitchFamily="34" charset="-128"/>
              <a:cs typeface="+mn-cs"/>
            </a:endParaRPr>
          </a:p>
        </p:txBody>
      </p:sp>
      <p:sp>
        <p:nvSpPr>
          <p:cNvPr id="9" name="Footer Placeholder 3"/>
          <p:cNvSpPr txBox="1">
            <a:spLocks/>
          </p:cNvSpPr>
          <p:nvPr/>
        </p:nvSpPr>
        <p:spPr bwMode="auto">
          <a:xfrm>
            <a:off x="533400" y="6324600"/>
            <a:ext cx="1676400" cy="320675"/>
          </a:xfrm>
          <a:prstGeom prst="rect">
            <a:avLst/>
          </a:prstGeom>
          <a:noFill/>
          <a:ln w="9525">
            <a:noFill/>
            <a:miter lim="800000"/>
            <a:headEnd/>
            <a:tailEnd/>
          </a:ln>
          <a:effectLst/>
        </p:spPr>
        <p:txBody>
          <a:bodyPr vert="horz" wrap="square" lIns="0" tIns="45720" rIns="91440" bIns="45720" numCol="1"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chemeClr val="bg1"/>
                </a:solidFill>
                <a:effectLst/>
                <a:uLnTx/>
                <a:uFillTx/>
                <a:latin typeface="Arial" charset="0"/>
                <a:ea typeface="ＭＳ Ｐゴシック" pitchFamily="34" charset="-128"/>
                <a:cs typeface="+mn-cs"/>
              </a:rPr>
              <a:t>NFM-15616AO.1 (</a:t>
            </a:r>
            <a:r>
              <a:rPr lang="en-US" sz="1000" noProof="0" dirty="0">
                <a:solidFill>
                  <a:schemeClr val="bg1"/>
                </a:solidFill>
              </a:rPr>
              <a:t>08</a:t>
            </a:r>
            <a:r>
              <a:rPr kumimoji="0" lang="en-US" sz="1000" b="0" i="0" u="none" strike="noStrike" kern="1200" cap="none" spc="0" normalizeH="0" baseline="0" noProof="0" dirty="0">
                <a:ln>
                  <a:noFill/>
                </a:ln>
                <a:solidFill>
                  <a:schemeClr val="bg1"/>
                </a:solidFill>
                <a:effectLst/>
                <a:uLnTx/>
                <a:uFillTx/>
                <a:latin typeface="Arial" charset="0"/>
                <a:ea typeface="ＭＳ Ｐゴシック" pitchFamily="34" charset="-128"/>
                <a:cs typeface="+mn-cs"/>
              </a:rPr>
              <a:t>/17)</a:t>
            </a:r>
            <a:endParaRPr kumimoji="0" lang="en-US" sz="1000" b="0" i="0" u="none" strike="noStrike" kern="1200" cap="none" spc="0" normalizeH="0" baseline="0" noProof="0" dirty="0">
              <a:ln>
                <a:noFill/>
              </a:ln>
              <a:solidFill>
                <a:schemeClr val="bg1"/>
              </a:solidFill>
              <a:effectLst/>
              <a:uLnTx/>
              <a:uFillTx/>
              <a:latin typeface="Arial" charset="0"/>
              <a:ea typeface="ＭＳ Ｐゴシック" pitchFamily="34" charset="-128"/>
              <a:cs typeface="Arial"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arketingStrategy_PPTTemplate_2-23-12">
  <a:themeElements>
    <a:clrScheme name="Custom 3">
      <a:dk1>
        <a:srgbClr val="000000"/>
      </a:dk1>
      <a:lt1>
        <a:srgbClr val="FFFFFF"/>
      </a:lt1>
      <a:dk2>
        <a:srgbClr val="FFFFFF"/>
      </a:dk2>
      <a:lt2>
        <a:srgbClr val="FFFFFF"/>
      </a:lt2>
      <a:accent1>
        <a:srgbClr val="0071BF"/>
      </a:accent1>
      <a:accent2>
        <a:srgbClr val="BFE4FF"/>
      </a:accent2>
      <a:accent3>
        <a:srgbClr val="00385F"/>
      </a:accent3>
      <a:accent4>
        <a:srgbClr val="C00000"/>
      </a:accent4>
      <a:accent5>
        <a:srgbClr val="0071BF"/>
      </a:accent5>
      <a:accent6>
        <a:srgbClr val="92D050"/>
      </a:accent6>
      <a:hlink>
        <a:srgbClr val="BFBFBF"/>
      </a:hlink>
      <a:folHlink>
        <a:srgbClr val="00385F"/>
      </a:folHlink>
    </a:clrScheme>
    <a:fontScheme name="Arial,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ationwide_GPTW_2015_NWBlue_template_office03 [Compatibility Mode]" id="{199E3748-3D83-43C0-94CA-CF5726B92804}" vid="{B1F81156-25B7-40F1-B095-3349B4D19D95}"/>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D2700EB265DD429EF648F2AB34CFA4" ma:contentTypeVersion="0" ma:contentTypeDescription="Create a new document." ma:contentTypeScope="" ma:versionID="ee5b9dd45328a63bacf3543a867153d7">
  <xsd:schema xmlns:xsd="http://www.w3.org/2001/XMLSchema" xmlns:xs="http://www.w3.org/2001/XMLSchema" xmlns:p="http://schemas.microsoft.com/office/2006/metadata/properties" xmlns:ns2="6a7d3dd0-3e7a-465f-ade0-84d1dc6f5e3e" targetNamespace="http://schemas.microsoft.com/office/2006/metadata/properties" ma:root="true" ma:fieldsID="aa725a57d9a8739fff658a751a3d4ddb" ns2:_="">
    <xsd:import namespace="6a7d3dd0-3e7a-465f-ade0-84d1dc6f5e3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7d3dd0-3e7a-465f-ade0-84d1dc6f5e3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6a7d3dd0-3e7a-465f-ade0-84d1dc6f5e3e" xsi:nil="true"/>
    <_dlc_DocIdUrl xmlns="6a7d3dd0-3e7a-465f-ade0-84d1dc6f5e3e">
      <Url xsi:nil="true"/>
      <Description xsi:nil="true"/>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97FF45-F29A-4F01-84D8-8624179F93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7d3dd0-3e7a-465f-ade0-84d1dc6f5e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67DE51-B886-483D-ADB9-D01BD9E539C0}">
  <ds:schemaRefs>
    <ds:schemaRef ds:uri="http://www.w3.org/XML/1998/namespace"/>
    <ds:schemaRef ds:uri="http://schemas.microsoft.com/office/2006/metadata/properties"/>
    <ds:schemaRef ds:uri="6a7d3dd0-3e7a-465f-ade0-84d1dc6f5e3e"/>
    <ds:schemaRef ds:uri="http://schemas.microsoft.com/office/2006/documentManagement/types"/>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69C667AE-3710-4E67-9214-8D0D882434FC}">
  <ds:schemaRefs>
    <ds:schemaRef ds:uri="http://schemas.microsoft.com/sharepoint/events"/>
  </ds:schemaRefs>
</ds:datastoreItem>
</file>

<file path=customXml/itemProps4.xml><?xml version="1.0" encoding="utf-8"?>
<ds:datastoreItem xmlns:ds="http://schemas.openxmlformats.org/officeDocument/2006/customXml" ds:itemID="{9493CC8B-A302-4C60-BCC1-F400CC2601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5000</TotalTime>
  <Words>5591</Words>
  <Application>Microsoft Office PowerPoint</Application>
  <PresentationFormat>Letter Paper (8.5x11 in)</PresentationFormat>
  <Paragraphs>515</Paragraphs>
  <Slides>34</Slides>
  <Notes>33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34</vt:i4>
      </vt:variant>
    </vt:vector>
  </HeadingPairs>
  <TitlesOfParts>
    <vt:vector size="44" baseType="lpstr">
      <vt:lpstr>ＭＳ Ｐゴシック</vt:lpstr>
      <vt:lpstr>Arial</vt:lpstr>
      <vt:lpstr>Bradley Hand ITC</vt:lpstr>
      <vt:lpstr>Calibri</vt:lpstr>
      <vt:lpstr>Courier</vt:lpstr>
      <vt:lpstr>Courier New</vt:lpstr>
      <vt:lpstr>Times New Roman</vt:lpstr>
      <vt:lpstr>Wingdings</vt:lpstr>
      <vt:lpstr>Default Design</vt:lpstr>
      <vt:lpstr>MarketingStrategy_PPTTemplate_2-23-12</vt:lpstr>
      <vt:lpstr>The Insurance Based Income Solution</vt:lpstr>
      <vt:lpstr>Some things you need to know</vt:lpstr>
      <vt:lpstr>Agenda</vt:lpstr>
      <vt:lpstr>Insurance Based Income Solution</vt:lpstr>
      <vt:lpstr>PowerPoint Presentation</vt:lpstr>
      <vt:lpstr>Retirement Distributions:  Taxable or Not-Taxable?</vt:lpstr>
      <vt:lpstr>The Tax Buckets</vt:lpstr>
      <vt:lpstr>Eight Layers of Income Tax Insulation Using Life Insurance</vt:lpstr>
      <vt:lpstr>Consider Differences in Taxation</vt:lpstr>
      <vt:lpstr>Withdrawals: Tax Equivalent</vt:lpstr>
      <vt:lpstr>Policy considerations</vt:lpstr>
      <vt:lpstr>Mechanics</vt:lpstr>
      <vt:lpstr>Advantages and Disadvantages</vt:lpstr>
      <vt:lpstr>Prospects and suitability</vt:lpstr>
      <vt:lpstr>Prospects and suitability</vt:lpstr>
      <vt:lpstr>Prospects and suitability</vt:lpstr>
      <vt:lpstr>Kathleen and Don are both doctors, married, and 30 years old. </vt:lpstr>
      <vt:lpstr>Supplementing their 401(k) with taxable investments</vt:lpstr>
      <vt:lpstr>Supplementing their 401(k) with taxable investments and Life Insurance</vt:lpstr>
      <vt:lpstr>Here are the results for Kathleen and Don</vt:lpstr>
      <vt:lpstr>Susan, age 40, is a civil engineer</vt:lpstr>
      <vt:lpstr>Using only nondeductible IRA and Mutual Funds </vt:lpstr>
      <vt:lpstr>Using nondeductible IRA Mutual Funds and Life Insurance</vt:lpstr>
      <vt:lpstr>Here are the results for Susan</vt:lpstr>
      <vt:lpstr>Funding the Life Insurance</vt:lpstr>
      <vt:lpstr>Funding the Life Insurance</vt:lpstr>
      <vt:lpstr>Funding the Life Insurance</vt:lpstr>
      <vt:lpstr>Funding the Life Insurance</vt:lpstr>
      <vt:lpstr>Funding the Life Insurance</vt:lpstr>
      <vt:lpstr>Funding the Life Insurance</vt:lpstr>
      <vt:lpstr>Funding the Life Insurance</vt:lpstr>
      <vt:lpstr>Funding the Life Insurance</vt:lpstr>
      <vt:lpstr>Funding the Life Insurance</vt:lpstr>
      <vt:lpstr>Here when you need us  National Sales Desk:   1-800-321-6064 Nationwide Financial Network®:  1-877-223-0795 Brokerage General Agents (BGAs): 1-888-767-7373  Option 9, extension:677-6500</vt:lpstr>
    </vt:vector>
  </TitlesOfParts>
  <Company>Nationwide Insurance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Nationwide</dc:creator>
  <cp:lastModifiedBy>McIntosh</cp:lastModifiedBy>
  <cp:revision>283</cp:revision>
  <cp:lastPrinted>2014-12-16T15:14:17Z</cp:lastPrinted>
  <dcterms:created xsi:type="dcterms:W3CDTF">2011-03-24T20:25:45Z</dcterms:created>
  <dcterms:modified xsi:type="dcterms:W3CDTF">2018-08-27T15:48:06Z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51746870-a851-4ec4-914d-f244ad35f865</vt:lpwstr>
  </property>
  <property fmtid="{D5CDD505-2E9C-101B-9397-08002B2CF9AE}" pid="3" name="ContentTypeId">
    <vt:lpwstr>0x01010095D2700EB265DD429EF648F2AB34CFA4</vt:lpwstr>
  </property>
</Properties>
</file>